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73" r:id="rId3"/>
    <p:sldId id="274" r:id="rId4"/>
    <p:sldId id="275" r:id="rId5"/>
    <p:sldId id="276" r:id="rId6"/>
    <p:sldId id="257" r:id="rId7"/>
    <p:sldId id="258" r:id="rId8"/>
    <p:sldId id="263" r:id="rId9"/>
    <p:sldId id="262" r:id="rId10"/>
    <p:sldId id="272" r:id="rId11"/>
    <p:sldId id="271" r:id="rId12"/>
    <p:sldId id="264" r:id="rId13"/>
    <p:sldId id="265" r:id="rId14"/>
    <p:sldId id="266" r:id="rId15"/>
    <p:sldId id="267" r:id="rId16"/>
    <p:sldId id="281" r:id="rId17"/>
    <p:sldId id="282" r:id="rId18"/>
    <p:sldId id="259" r:id="rId19"/>
    <p:sldId id="260" r:id="rId20"/>
    <p:sldId id="277" r:id="rId21"/>
    <p:sldId id="278" r:id="rId22"/>
    <p:sldId id="279" r:id="rId23"/>
    <p:sldId id="280" r:id="rId24"/>
    <p:sldId id="268" r:id="rId25"/>
    <p:sldId id="269" r:id="rId26"/>
    <p:sldId id="270" r:id="rId27"/>
  </p:sldIdLst>
  <p:sldSz cx="18288000" cy="10287000"/>
  <p:notesSz cx="6858000" cy="9144000"/>
  <p:defaultTextStyle>
    <a:defPPr marL="0" marR="0" indent="0" algn="l" defTabSz="1828736"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defRPr>
    </a:defPPr>
    <a:lvl1pPr marL="0" marR="0" indent="0" algn="l" defTabSz="1828736"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1pPr>
    <a:lvl2pPr marL="0" marR="0" indent="0" algn="l" defTabSz="1828736"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2pPr>
    <a:lvl3pPr marL="0" marR="0" indent="0" algn="l" defTabSz="1828736"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3pPr>
    <a:lvl4pPr marL="0" marR="0" indent="0" algn="l" defTabSz="1828736"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4pPr>
    <a:lvl5pPr marL="0" marR="0" indent="0" algn="l" defTabSz="1828736"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5pPr>
    <a:lvl6pPr marL="0" marR="0" indent="0" algn="l" defTabSz="1828736"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6pPr>
    <a:lvl7pPr marL="0" marR="0" indent="0" algn="l" defTabSz="1828736"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7pPr>
    <a:lvl8pPr marL="0" marR="0" indent="0" algn="l" defTabSz="1828736"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8pPr>
    <a:lvl9pPr marL="0" marR="0" indent="0" algn="l" defTabSz="1828736"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5ABF"/>
    <a:srgbClr val="FFFFFF"/>
    <a:srgbClr val="E1D76C"/>
    <a:srgbClr val="E1DB71"/>
    <a:srgbClr val="DBD66F"/>
    <a:srgbClr val="E1DE59"/>
    <a:srgbClr val="E5E270"/>
    <a:srgbClr val="D4CE50"/>
    <a:srgbClr val="E5E395"/>
    <a:srgbClr val="A1C8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5" autoAdjust="0"/>
    <p:restoredTop sz="55029" autoAdjust="0"/>
  </p:normalViewPr>
  <p:slideViewPr>
    <p:cSldViewPr snapToGrid="0">
      <p:cViewPr varScale="1">
        <p:scale>
          <a:sx n="28" d="100"/>
          <a:sy n="28" d="100"/>
        </p:scale>
        <p:origin x="2121" y="3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381000" y="685800"/>
            <a:ext cx="6096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457184" latinLnBrk="0">
      <a:defRPr sz="2400">
        <a:latin typeface="+mn-lt"/>
        <a:ea typeface="+mn-ea"/>
        <a:cs typeface="+mn-cs"/>
        <a:sym typeface="Calibri"/>
      </a:defRPr>
    </a:lvl2pPr>
    <a:lvl3pPr indent="914366" latinLnBrk="0">
      <a:defRPr sz="2400">
        <a:latin typeface="+mn-lt"/>
        <a:ea typeface="+mn-ea"/>
        <a:cs typeface="+mn-cs"/>
        <a:sym typeface="Calibri"/>
      </a:defRPr>
    </a:lvl3pPr>
    <a:lvl4pPr indent="1371551" latinLnBrk="0">
      <a:defRPr sz="2400">
        <a:latin typeface="+mn-lt"/>
        <a:ea typeface="+mn-ea"/>
        <a:cs typeface="+mn-cs"/>
        <a:sym typeface="Calibri"/>
      </a:defRPr>
    </a:lvl4pPr>
    <a:lvl5pPr indent="1828736" latinLnBrk="0">
      <a:defRPr sz="2400">
        <a:latin typeface="+mn-lt"/>
        <a:ea typeface="+mn-ea"/>
        <a:cs typeface="+mn-cs"/>
        <a:sym typeface="Calibri"/>
      </a:defRPr>
    </a:lvl5pPr>
    <a:lvl6pPr indent="2285921" latinLnBrk="0">
      <a:defRPr sz="2400">
        <a:latin typeface="+mn-lt"/>
        <a:ea typeface="+mn-ea"/>
        <a:cs typeface="+mn-cs"/>
        <a:sym typeface="Calibri"/>
      </a:defRPr>
    </a:lvl6pPr>
    <a:lvl7pPr indent="2743104" latinLnBrk="0">
      <a:defRPr sz="2400">
        <a:latin typeface="+mn-lt"/>
        <a:ea typeface="+mn-ea"/>
        <a:cs typeface="+mn-cs"/>
        <a:sym typeface="Calibri"/>
      </a:defRPr>
    </a:lvl7pPr>
    <a:lvl8pPr indent="3200288" latinLnBrk="0">
      <a:defRPr sz="2400">
        <a:latin typeface="+mn-lt"/>
        <a:ea typeface="+mn-ea"/>
        <a:cs typeface="+mn-cs"/>
        <a:sym typeface="Calibri"/>
      </a:defRPr>
    </a:lvl8pPr>
    <a:lvl9pPr indent="3657472"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Kia </a:t>
            </a:r>
            <a:r>
              <a:rPr lang="en-US" dirty="0" err="1"/>
              <a:t>ora</a:t>
            </a:r>
            <a:r>
              <a:rPr lang="en-US" dirty="0"/>
              <a:t> </a:t>
            </a:r>
            <a:r>
              <a:rPr lang="en-US" dirty="0">
                <a:sym typeface="Wingdings" panose="05000000000000000000" pitchFamily="2" charset="2"/>
              </a:rPr>
              <a:t> </a:t>
            </a:r>
          </a:p>
          <a:p>
            <a:endParaRPr lang="en-US" dirty="0">
              <a:sym typeface="Wingdings" panose="05000000000000000000" pitchFamily="2" charset="2"/>
            </a:endParaRPr>
          </a:p>
          <a:p>
            <a:r>
              <a:rPr lang="en-US" dirty="0">
                <a:sym typeface="Wingdings" panose="05000000000000000000" pitchFamily="2" charset="2"/>
              </a:rPr>
              <a:t>Welcome to best test, the PowerPoint that tests the best.</a:t>
            </a:r>
          </a:p>
          <a:p>
            <a:pPr marL="0" marR="0" lvl="0" indent="0" defTabSz="914400" eaLnBrk="1" fontAlgn="auto" latinLnBrk="0" hangingPunct="1">
              <a:lnSpc>
                <a:spcPct val="100000"/>
              </a:lnSpc>
              <a:spcBef>
                <a:spcPts val="0"/>
              </a:spcBef>
              <a:spcAft>
                <a:spcPts val="0"/>
              </a:spcAft>
              <a:buClrTx/>
              <a:buSzTx/>
              <a:buFontTx/>
              <a:buNone/>
              <a:tabLst/>
              <a:defRPr/>
            </a:pPr>
            <a:r>
              <a:rPr lang="en-NZ" dirty="0">
                <a:sym typeface="Wingdings" panose="05000000000000000000" pitchFamily="2" charset="2"/>
              </a:rPr>
              <a:t>Created by Josiah Liston with input from Dean </a:t>
            </a:r>
            <a:r>
              <a:rPr lang="en-NZ" dirty="0" err="1">
                <a:sym typeface="Wingdings" panose="05000000000000000000" pitchFamily="2" charset="2"/>
              </a:rPr>
              <a:t>Holdaway</a:t>
            </a:r>
            <a:r>
              <a:rPr lang="en-NZ" dirty="0">
                <a:sym typeface="Wingdings" panose="05000000000000000000" pitchFamily="2" charset="2"/>
              </a:rPr>
              <a:t>, Reuben </a:t>
            </a:r>
            <a:r>
              <a:rPr lang="en-NZ" dirty="0" err="1">
                <a:sym typeface="Wingdings" panose="05000000000000000000" pitchFamily="2" charset="2"/>
              </a:rPr>
              <a:t>Eruera</a:t>
            </a:r>
            <a:r>
              <a:rPr lang="en-NZ" dirty="0">
                <a:sym typeface="Wingdings" panose="05000000000000000000" pitchFamily="2" charset="2"/>
              </a:rPr>
              <a:t>, Mike Oppenheim, Shaun Phillips, reddit users @vjhoming and @_Mr_That_Guy_</a:t>
            </a:r>
            <a:endParaRPr lang="en-US" dirty="0">
              <a:sym typeface="Wingdings" panose="05000000000000000000" pitchFamily="2" charset="2"/>
            </a:endParaRPr>
          </a:p>
          <a:p>
            <a:r>
              <a:rPr lang="en-NZ" dirty="0">
                <a:sym typeface="Wingdings" panose="05000000000000000000" pitchFamily="2" charset="2"/>
              </a:rPr>
              <a:t>This is </a:t>
            </a:r>
            <a:r>
              <a:rPr lang="en-NZ">
                <a:sym typeface="Wingdings" panose="05000000000000000000" pitchFamily="2" charset="2"/>
              </a:rPr>
              <a:t>Version 3, </a:t>
            </a:r>
            <a:r>
              <a:rPr lang="en-NZ" dirty="0">
                <a:sym typeface="Wingdings" panose="05000000000000000000" pitchFamily="2" charset="2"/>
              </a:rPr>
              <a:t>finalized on April 9th, 2025. </a:t>
            </a:r>
          </a:p>
          <a:p>
            <a:endParaRPr lang="en-NZ" dirty="0">
              <a:sym typeface="Wingdings" panose="05000000000000000000" pitchFamily="2" charset="2"/>
            </a:endParaRPr>
          </a:p>
          <a:p>
            <a:r>
              <a:rPr lang="en-NZ" dirty="0">
                <a:sym typeface="Wingdings" panose="05000000000000000000" pitchFamily="2" charset="2"/>
              </a:rPr>
              <a:t>There are notes on every slide of this presentation that detail the technical purpose of each slide.</a:t>
            </a:r>
          </a:p>
          <a:p>
            <a:r>
              <a:rPr lang="en-NZ" dirty="0">
                <a:sym typeface="Wingdings" panose="05000000000000000000" pitchFamily="2" charset="2"/>
              </a:rPr>
              <a:t>This functions as a technical guide for seasoned techs, training for fresh techs, and to test presenter notes for vision foldbacks.</a:t>
            </a:r>
          </a:p>
          <a:p>
            <a:endParaRPr lang="en-NZ" dirty="0">
              <a:sym typeface="Wingdings" panose="05000000000000000000" pitchFamily="2" charset="2"/>
            </a:endParaRPr>
          </a:p>
          <a:p>
            <a:r>
              <a:rPr lang="en-NZ" dirty="0">
                <a:sym typeface="Wingdings" panose="05000000000000000000" pitchFamily="2" charset="2"/>
              </a:rPr>
              <a:t>This first slide is from www.viosio.com ’s test pattern generator.</a:t>
            </a:r>
          </a:p>
          <a:p>
            <a:r>
              <a:rPr lang="en-NZ" dirty="0">
                <a:sym typeface="Wingdings" panose="05000000000000000000" pitchFamily="2" charset="2"/>
              </a:rPr>
              <a:t>It features the resolution of this </a:t>
            </a:r>
            <a:r>
              <a:rPr lang="en-NZ" dirty="0" err="1">
                <a:sym typeface="Wingdings" panose="05000000000000000000" pitchFamily="2" charset="2"/>
              </a:rPr>
              <a:t>powerpoint</a:t>
            </a:r>
            <a:r>
              <a:rPr lang="en-NZ" dirty="0">
                <a:sym typeface="Wingdings" panose="05000000000000000000" pitchFamily="2" charset="2"/>
              </a:rPr>
              <a:t>(1920x1080), a green border a few pixels thick to show if you’re cutting edges off the image, text on the outer edges to assist with focus, gridlines and big circles to show image warping, and a mini colour bar to show if you’re receiving all your colours.</a:t>
            </a:r>
          </a:p>
          <a:p>
            <a:endParaRPr lang="en-NZ" dirty="0">
              <a:sym typeface="Wingdings" panose="05000000000000000000" pitchFamily="2" charset="2"/>
            </a:endParaRPr>
          </a:p>
          <a:p>
            <a:r>
              <a:rPr lang="en-NZ" dirty="0">
                <a:sym typeface="Wingdings" panose="05000000000000000000" pitchFamily="2" charset="2"/>
              </a:rPr>
              <a:t>The final “feature” is a very non-technical small image of the author, Josiah.</a:t>
            </a:r>
          </a:p>
          <a:p>
            <a:r>
              <a:rPr lang="en-NZ" dirty="0">
                <a:sym typeface="Wingdings" panose="05000000000000000000" pitchFamily="2" charset="2"/>
              </a:rPr>
              <a:t>I originally put this in here as a joke, but it helps me see if the aspect ratio is off, so I left it in.</a:t>
            </a:r>
          </a:p>
          <a:p>
            <a:endParaRPr lang="en-NZ" dirty="0">
              <a:sym typeface="Wingdings" panose="05000000000000000000" pitchFamily="2" charset="2"/>
            </a:endParaRPr>
          </a:p>
          <a:p>
            <a:r>
              <a:rPr lang="en-NZ" dirty="0">
                <a:sym typeface="Wingdings" panose="05000000000000000000" pitchFamily="2" charset="2"/>
              </a:rPr>
              <a:t>Any suggestions for changes, updates, new images or better images for this presentation are VERY appreciated.</a:t>
            </a:r>
          </a:p>
          <a:p>
            <a:r>
              <a:rPr lang="en-US" dirty="0">
                <a:sym typeface="Wingdings" panose="05000000000000000000" pitchFamily="2" charset="2"/>
              </a:rPr>
              <a:t>You can contact me @josiahliston on insta or @lookandliston on reddit</a:t>
            </a:r>
          </a:p>
          <a:p>
            <a:r>
              <a:rPr lang="en-US" dirty="0">
                <a:sym typeface="Wingdings" panose="05000000000000000000" pitchFamily="2" charset="2"/>
              </a:rPr>
              <a:t>If you find this useful and can afford it, please consider supporting at https://ko-fi.com/josiahliston</a:t>
            </a:r>
          </a:p>
        </p:txBody>
      </p:sp>
    </p:spTree>
    <p:extLst>
      <p:ext uri="{BB962C8B-B14F-4D97-AF65-F5344CB8AC3E}">
        <p14:creationId xmlns:p14="http://schemas.microsoft.com/office/powerpoint/2010/main" val="361344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1080p, 60fps horizontal radar test pattern should look smooth as butter on a 60hz system.</a:t>
            </a:r>
          </a:p>
          <a:p>
            <a:endParaRPr lang="en-US" dirty="0"/>
          </a:p>
          <a:p>
            <a:r>
              <a:rPr lang="en-US" dirty="0"/>
              <a:t>The gradient and line move at exactly 1 pixel per second. At 30 frames, that’s 2 pixels per second.</a:t>
            </a:r>
          </a:p>
          <a:p>
            <a:r>
              <a:rPr lang="en-US" dirty="0"/>
              <a:t>If it’s jumpy:</a:t>
            </a:r>
          </a:p>
          <a:p>
            <a:pPr marL="171450" indent="-171450">
              <a:buFontTx/>
              <a:buChar char="-"/>
            </a:pPr>
            <a:r>
              <a:rPr lang="en-US" dirty="0"/>
              <a:t>Check your computer, switcher, converters etc. are all running at 60p/</a:t>
            </a:r>
            <a:r>
              <a:rPr lang="en-US" dirty="0" err="1"/>
              <a:t>hz</a:t>
            </a:r>
            <a:endParaRPr lang="en-US" dirty="0"/>
          </a:p>
          <a:p>
            <a:pPr marL="171450" indent="-171450">
              <a:buFontTx/>
              <a:buChar char="-"/>
            </a:pPr>
            <a:r>
              <a:rPr lang="en-US" dirty="0"/>
              <a:t>Check your computer’s graphics settings are set to it’s highest modes. If it’s a Windows laptop it may need it’s charger plugged in for smooth playback.</a:t>
            </a:r>
          </a:p>
          <a:p>
            <a:pPr marL="171450" indent="-171450">
              <a:buFontTx/>
              <a:buChar char="-"/>
            </a:pPr>
            <a:r>
              <a:rPr lang="en-US" dirty="0"/>
              <a:t>If the image is being scaled to a different resolution, it will usually look jumpy.</a:t>
            </a:r>
          </a:p>
          <a:p>
            <a:pPr marL="0" indent="0">
              <a:buFontTx/>
              <a:buNone/>
            </a:pPr>
            <a:endParaRPr lang="en-US" dirty="0"/>
          </a:p>
          <a:p>
            <a:pPr marL="0" indent="0">
              <a:buFontTx/>
              <a:buNone/>
            </a:pPr>
            <a:r>
              <a:rPr lang="en-US" dirty="0"/>
              <a:t>This is a stress test to help show and diagnose issues. Some minor jumpiness often looks fine during simple video playback. </a:t>
            </a:r>
          </a:p>
          <a:p>
            <a:endParaRPr lang="en-NZ"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This test pattern was created by Dean </a:t>
            </a:r>
            <a:r>
              <a:rPr lang="en-US" dirty="0" err="1"/>
              <a:t>Holdaway</a:t>
            </a:r>
            <a:r>
              <a:rPr lang="en-US" dirty="0"/>
              <a:t>.</a:t>
            </a:r>
          </a:p>
          <a:p>
            <a:endParaRPr lang="en-NZ" dirty="0"/>
          </a:p>
        </p:txBody>
      </p:sp>
    </p:spTree>
    <p:extLst>
      <p:ext uri="{BB962C8B-B14F-4D97-AF65-F5344CB8AC3E}">
        <p14:creationId xmlns:p14="http://schemas.microsoft.com/office/powerpoint/2010/main" val="132861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1080p, 60fps horizontal radar test pattern should look smooth as butter on a 60hz system.</a:t>
            </a:r>
          </a:p>
          <a:p>
            <a:endParaRPr lang="en-US" dirty="0"/>
          </a:p>
          <a:p>
            <a:r>
              <a:rPr lang="en-US" dirty="0"/>
              <a:t>The gradient and line move at exactly 1 pixel per second. At 30 frames, that’s 2 pixels per second.</a:t>
            </a:r>
          </a:p>
          <a:p>
            <a:r>
              <a:rPr lang="en-US" dirty="0"/>
              <a:t>If it’s jumpy:</a:t>
            </a:r>
          </a:p>
          <a:p>
            <a:pPr marL="171450" indent="-171450">
              <a:buFontTx/>
              <a:buChar char="-"/>
            </a:pPr>
            <a:r>
              <a:rPr lang="en-US" dirty="0"/>
              <a:t>Check your computer, switcher, converters etc. are all running at 60p/</a:t>
            </a:r>
            <a:r>
              <a:rPr lang="en-US" dirty="0" err="1"/>
              <a:t>hz</a:t>
            </a:r>
            <a:endParaRPr lang="en-US" dirty="0"/>
          </a:p>
          <a:p>
            <a:pPr marL="171450" indent="-171450">
              <a:buFontTx/>
              <a:buChar char="-"/>
            </a:pPr>
            <a:r>
              <a:rPr lang="en-US" dirty="0"/>
              <a:t>Check your computer’s graphics settings are set to it’s highest modes. If it’s a Windows laptop it may need it’s charger plugged in for smooth playback.</a:t>
            </a:r>
          </a:p>
          <a:p>
            <a:pPr marL="171450" indent="-171450">
              <a:buFontTx/>
              <a:buChar char="-"/>
            </a:pPr>
            <a:r>
              <a:rPr lang="en-US" dirty="0"/>
              <a:t>If the image is being scaled to a different resolution, it will usually look jumpy.</a:t>
            </a:r>
          </a:p>
          <a:p>
            <a:pPr marL="0" indent="0">
              <a:buFontTx/>
              <a:buNone/>
            </a:pPr>
            <a:endParaRPr lang="en-US" dirty="0"/>
          </a:p>
          <a:p>
            <a:pPr marL="0" indent="0">
              <a:buFontTx/>
              <a:buNone/>
            </a:pPr>
            <a:r>
              <a:rPr lang="en-US" dirty="0"/>
              <a:t>This is a stress test to help show and diagnose issues. Some minor jumpiness often looks fine during simple video playback. </a:t>
            </a:r>
          </a:p>
          <a:p>
            <a:endParaRPr lang="en-NZ"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This test pattern was created by Dean </a:t>
            </a:r>
            <a:r>
              <a:rPr lang="en-US" dirty="0" err="1"/>
              <a:t>Holdaway</a:t>
            </a:r>
            <a:r>
              <a:rPr lang="en-US" dirty="0"/>
              <a:t>.</a:t>
            </a:r>
          </a:p>
          <a:p>
            <a:endParaRPr lang="en-NZ" dirty="0"/>
          </a:p>
        </p:txBody>
      </p:sp>
    </p:spTree>
    <p:extLst>
      <p:ext uri="{BB962C8B-B14F-4D97-AF65-F5344CB8AC3E}">
        <p14:creationId xmlns:p14="http://schemas.microsoft.com/office/powerpoint/2010/main" val="4231060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automatically plays the credited song.</a:t>
            </a:r>
          </a:p>
          <a:p>
            <a:endParaRPr lang="en-US" dirty="0"/>
          </a:p>
          <a:p>
            <a:r>
              <a:rPr lang="en-US" dirty="0"/>
              <a:t>It’s professionally mixed and mastered at line level, so it should be a good reference point for volume and sound quality.</a:t>
            </a:r>
          </a:p>
          <a:p>
            <a:endParaRPr lang="en-US" dirty="0"/>
          </a:p>
          <a:p>
            <a:r>
              <a:rPr lang="en-US" dirty="0"/>
              <a:t>It’s also a nice sludgy bop from New Zealand’s own Fat Freddy’s Drop.</a:t>
            </a:r>
          </a:p>
          <a:p>
            <a:endParaRPr lang="en-NZ" dirty="0"/>
          </a:p>
        </p:txBody>
      </p:sp>
    </p:spTree>
    <p:extLst>
      <p:ext uri="{BB962C8B-B14F-4D97-AF65-F5344CB8AC3E}">
        <p14:creationId xmlns:p14="http://schemas.microsoft.com/office/powerpoint/2010/main" val="1457524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automatically plays an audio track that tests your Left/Right.</a:t>
            </a:r>
          </a:p>
          <a:p>
            <a:endParaRPr lang="en-US" dirty="0"/>
          </a:p>
          <a:p>
            <a:r>
              <a:rPr lang="en-US" dirty="0"/>
              <a:t>The words “Left Channel” should only be in the Left Channel. </a:t>
            </a:r>
          </a:p>
          <a:p>
            <a:r>
              <a:rPr lang="en-US" dirty="0"/>
              <a:t>The word’s “Right Channel”…you get it.</a:t>
            </a:r>
          </a:p>
          <a:p>
            <a:endParaRPr lang="en-US" dirty="0"/>
          </a:p>
          <a:p>
            <a:r>
              <a:rPr lang="en-US" dirty="0"/>
              <a:t>Left and right have been measured to be basically the same volume (within 1.5db of each other, it’s dynamic audio. Use the 1k test tone later in this PPT if you want it to be totally perfect)</a:t>
            </a:r>
          </a:p>
          <a:p>
            <a:r>
              <a:rPr lang="en-US" dirty="0"/>
              <a:t>It’s mastered to about -17 LUFS of loudness.</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Featuring the voice of best test’s creator, Josiah Liston </a:t>
            </a:r>
            <a:r>
              <a:rPr lang="en-US" dirty="0">
                <a:sym typeface="Wingdings" panose="05000000000000000000" pitchFamily="2" charset="2"/>
              </a:rPr>
              <a:t></a:t>
            </a:r>
            <a:endParaRPr lang="en-US" dirty="0"/>
          </a:p>
          <a:p>
            <a:endParaRPr lang="en-US" dirty="0"/>
          </a:p>
          <a:p>
            <a:endParaRPr lang="en-NZ" dirty="0"/>
          </a:p>
          <a:p>
            <a:endParaRPr lang="en-NZ" dirty="0"/>
          </a:p>
        </p:txBody>
      </p:sp>
    </p:spTree>
    <p:extLst>
      <p:ext uri="{BB962C8B-B14F-4D97-AF65-F5344CB8AC3E}">
        <p14:creationId xmlns:p14="http://schemas.microsoft.com/office/powerpoint/2010/main" val="18324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50fps sync test is stolen from </a:t>
            </a:r>
            <a:r>
              <a:rPr lang="en-US" dirty="0" err="1"/>
              <a:t>Edyds</a:t>
            </a:r>
            <a:r>
              <a:rPr lang="en-US" dirty="0"/>
              <a:t> and I love it</a:t>
            </a:r>
          </a:p>
          <a:p>
            <a:endParaRPr lang="en-US" dirty="0"/>
          </a:p>
          <a:p>
            <a:r>
              <a:rPr lang="en-US" dirty="0"/>
              <a:t>It features a solid sample choice and multiple useful and different references for when the next noise hits.</a:t>
            </a:r>
          </a:p>
          <a:p>
            <a:endParaRPr lang="en-US" dirty="0"/>
          </a:p>
          <a:p>
            <a:r>
              <a:rPr lang="en-US" dirty="0"/>
              <a:t>It also features a S-tier millisecond counter that allows it to double as a 25/50fps test.</a:t>
            </a:r>
          </a:p>
          <a:p>
            <a:r>
              <a:rPr lang="en-US" dirty="0"/>
              <a:t>It also shows the exact milliseconds per frame. </a:t>
            </a:r>
          </a:p>
          <a:p>
            <a:r>
              <a:rPr lang="en-US" dirty="0"/>
              <a:t>When I’m syncing, I’ll often do a test record, pull it into Davinci Resolve, see how many frames out it is, and adjust the delay by the corresponding milliseconds.</a:t>
            </a:r>
          </a:p>
          <a:p>
            <a:endParaRPr lang="en-US" dirty="0"/>
          </a:p>
          <a:p>
            <a:r>
              <a:rPr lang="en-US" dirty="0"/>
              <a:t>Cheat sheet:</a:t>
            </a:r>
          </a:p>
          <a:p>
            <a:r>
              <a:rPr lang="en-US" dirty="0"/>
              <a:t>25fps – 40ms audio delay per frame</a:t>
            </a:r>
          </a:p>
          <a:p>
            <a:pPr marL="0" marR="0" lvl="0" indent="0" defTabSz="914400" eaLnBrk="1" fontAlgn="auto" latinLnBrk="0" hangingPunct="1">
              <a:lnSpc>
                <a:spcPct val="100000"/>
              </a:lnSpc>
              <a:spcBef>
                <a:spcPts val="0"/>
              </a:spcBef>
              <a:spcAft>
                <a:spcPts val="0"/>
              </a:spcAft>
              <a:buClrTx/>
              <a:buSzTx/>
              <a:buFontTx/>
              <a:buNone/>
              <a:tabLst/>
              <a:defRPr/>
            </a:pPr>
            <a:r>
              <a:rPr lang="en-US" dirty="0"/>
              <a:t>50fps – 20ms audio delay per frame</a:t>
            </a:r>
          </a:p>
          <a:p>
            <a:endParaRPr lang="en-NZ" dirty="0"/>
          </a:p>
        </p:txBody>
      </p:sp>
    </p:spTree>
    <p:extLst>
      <p:ext uri="{BB962C8B-B14F-4D97-AF65-F5344CB8AC3E}">
        <p14:creationId xmlns:p14="http://schemas.microsoft.com/office/powerpoint/2010/main" val="40123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classic Twitch 60fps sync test.</a:t>
            </a:r>
          </a:p>
          <a:p>
            <a:endParaRPr lang="en-US" dirty="0"/>
          </a:p>
          <a:p>
            <a:r>
              <a:rPr lang="en-US" dirty="0"/>
              <a:t>It features a solid sample choice and multiple useful and different references for when the next noise hits.</a:t>
            </a:r>
          </a:p>
          <a:p>
            <a:endParaRPr lang="en-US" dirty="0"/>
          </a:p>
          <a:p>
            <a:r>
              <a:rPr lang="en-US" dirty="0"/>
              <a:t>It can be used for a 30 fps test as well, it’ll just cut half the frames.</a:t>
            </a:r>
          </a:p>
          <a:p>
            <a:r>
              <a:rPr lang="en-US" dirty="0"/>
              <a:t>It also shows the exact milliseconds per frame. </a:t>
            </a:r>
          </a:p>
          <a:p>
            <a:r>
              <a:rPr lang="en-US" dirty="0"/>
              <a:t>When I’m syncing, I’ll often do a test record, pull it into Davinci Resolve, see how many frames out it is, and adjust the delay by the corresponding milliseconds.</a:t>
            </a:r>
          </a:p>
          <a:p>
            <a:endParaRPr lang="en-US" dirty="0"/>
          </a:p>
          <a:p>
            <a:r>
              <a:rPr lang="en-US" dirty="0"/>
              <a:t>Cheat sheet:</a:t>
            </a:r>
          </a:p>
          <a:p>
            <a:r>
              <a:rPr lang="en-US" dirty="0"/>
              <a:t>30fps – 33.33ms audio delay per frame</a:t>
            </a:r>
          </a:p>
          <a:p>
            <a:r>
              <a:rPr lang="en-US" dirty="0"/>
              <a:t>60fps – 16.66ms audio delay per frame</a:t>
            </a:r>
          </a:p>
          <a:p>
            <a:endParaRPr lang="en-NZ" dirty="0"/>
          </a:p>
        </p:txBody>
      </p:sp>
    </p:spTree>
    <p:extLst>
      <p:ext uri="{BB962C8B-B14F-4D97-AF65-F5344CB8AC3E}">
        <p14:creationId xmlns:p14="http://schemas.microsoft.com/office/powerpoint/2010/main" val="2557368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This is a test pattern for setting black level (Brightness control) of a display.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sz="1800" u="none" baseline="0" dirty="0">
                <a:solidFill>
                  <a:srgbClr val="000000"/>
                </a:solidFill>
                <a:latin typeface="Calibri" panose="020F0502020204030204" pitchFamily="34" charset="0"/>
              </a:rPr>
              <a:t>It’s also useful with projectors to see how light bleed on your projection surface is affecting the darker parts of your images.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It’s best to get your gamma / contrast / brightness levels set before adjusting </a:t>
            </a:r>
            <a:r>
              <a:rPr lang="en-US" dirty="0" err="1"/>
              <a:t>colour</a:t>
            </a:r>
            <a:r>
              <a:rPr lang="en-US" dirty="0"/>
              <a:t> settings, as these brightness settings change the way </a:t>
            </a:r>
            <a:r>
              <a:rPr lang="en-US" dirty="0" err="1"/>
              <a:t>colour</a:t>
            </a:r>
            <a:r>
              <a:rPr lang="en-US" dirty="0"/>
              <a:t> is represented quite a lot.</a:t>
            </a:r>
            <a:endParaRPr lang="en-NZ" dirty="0"/>
          </a:p>
          <a:p>
            <a:endParaRPr lang="en-NZ" dirty="0"/>
          </a:p>
        </p:txBody>
      </p:sp>
    </p:spTree>
    <p:extLst>
      <p:ext uri="{BB962C8B-B14F-4D97-AF65-F5344CB8AC3E}">
        <p14:creationId xmlns:p14="http://schemas.microsoft.com/office/powerpoint/2010/main" val="2008866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u="none" baseline="0" dirty="0">
                <a:solidFill>
                  <a:srgbClr val="000000"/>
                </a:solidFill>
                <a:latin typeface="Calibri" panose="020F0502020204030204" pitchFamily="34" charset="0"/>
              </a:rPr>
              <a:t>This is a test pattern for setting white level (Contrast control) of a display.</a:t>
            </a:r>
          </a:p>
          <a:p>
            <a:pPr marL="0" marR="0" lvl="0" indent="0" defTabSz="914400" eaLnBrk="1" fontAlgn="auto" latinLnBrk="0" hangingPunct="1">
              <a:lnSpc>
                <a:spcPct val="100000"/>
              </a:lnSpc>
              <a:spcBef>
                <a:spcPts val="0"/>
              </a:spcBef>
              <a:spcAft>
                <a:spcPts val="0"/>
              </a:spcAft>
              <a:buClrTx/>
              <a:buSzTx/>
              <a:buFontTx/>
              <a:buNone/>
              <a:tabLst/>
              <a:defRPr/>
            </a:pPr>
            <a:endParaRPr lang="en-US" sz="1800" u="none" baseline="0" dirty="0">
              <a:solidFill>
                <a:srgbClr val="000000"/>
              </a:solidFill>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u="none" baseline="0" dirty="0">
                <a:solidFill>
                  <a:srgbClr val="000000"/>
                </a:solidFill>
                <a:latin typeface="Calibri" panose="020F0502020204030204" pitchFamily="34" charset="0"/>
              </a:rPr>
              <a:t>It’s also useful with projectors to see how light bleed on your projection surface is affecting the darker parts of your images.</a:t>
            </a:r>
          </a:p>
          <a:p>
            <a:pPr marL="0" marR="0" lvl="0" indent="0" defTabSz="914400" eaLnBrk="1" fontAlgn="auto" latinLnBrk="0" hangingPunct="1">
              <a:lnSpc>
                <a:spcPct val="100000"/>
              </a:lnSpc>
              <a:spcBef>
                <a:spcPts val="0"/>
              </a:spcBef>
              <a:spcAft>
                <a:spcPts val="0"/>
              </a:spcAft>
              <a:buClrTx/>
              <a:buSzTx/>
              <a:buFontTx/>
              <a:buNone/>
              <a:tabLst/>
              <a:defRPr/>
            </a:pPr>
            <a:endParaRPr lang="en-US" sz="1800" u="none" baseline="0" dirty="0">
              <a:solidFill>
                <a:srgbClr val="000000"/>
              </a:solidFill>
              <a:latin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800" u="none" baseline="0" dirty="0">
                <a:solidFill>
                  <a:srgbClr val="000000"/>
                </a:solidFill>
                <a:latin typeface="Calibri" panose="020F0502020204030204" pitchFamily="34" charset="0"/>
              </a:rPr>
              <a:t>It’s best to get your gamma / contrast / brightness levels set before adjusting </a:t>
            </a:r>
            <a:r>
              <a:rPr lang="en-US" sz="1800" u="none" baseline="0" dirty="0" err="1">
                <a:solidFill>
                  <a:srgbClr val="000000"/>
                </a:solidFill>
                <a:latin typeface="Calibri" panose="020F0502020204030204" pitchFamily="34" charset="0"/>
              </a:rPr>
              <a:t>colour</a:t>
            </a:r>
            <a:r>
              <a:rPr lang="en-US" sz="1800" u="none" baseline="0" dirty="0">
                <a:solidFill>
                  <a:srgbClr val="000000"/>
                </a:solidFill>
                <a:latin typeface="Calibri" panose="020F0502020204030204" pitchFamily="34" charset="0"/>
              </a:rPr>
              <a:t> settings, as these brightness settings change the way </a:t>
            </a:r>
            <a:r>
              <a:rPr lang="en-US" sz="1800" u="none" baseline="0" dirty="0" err="1">
                <a:solidFill>
                  <a:srgbClr val="000000"/>
                </a:solidFill>
                <a:latin typeface="Calibri" panose="020F0502020204030204" pitchFamily="34" charset="0"/>
              </a:rPr>
              <a:t>colour</a:t>
            </a:r>
            <a:r>
              <a:rPr lang="en-US" sz="1800" u="none" baseline="0" dirty="0">
                <a:solidFill>
                  <a:srgbClr val="000000"/>
                </a:solidFill>
                <a:latin typeface="Calibri" panose="020F0502020204030204" pitchFamily="34" charset="0"/>
              </a:rPr>
              <a:t> is represented quite a lot.</a:t>
            </a:r>
            <a:endParaRPr lang="en-NZ" dirty="0"/>
          </a:p>
        </p:txBody>
      </p:sp>
    </p:spTree>
    <p:extLst>
      <p:ext uri="{BB962C8B-B14F-4D97-AF65-F5344CB8AC3E}">
        <p14:creationId xmlns:p14="http://schemas.microsoft.com/office/powerpoint/2010/main" val="4103408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a:t>
            </a:r>
            <a:r>
              <a:rPr lang="en-US" dirty="0" err="1"/>
              <a:t>colour</a:t>
            </a:r>
            <a:r>
              <a:rPr lang="en-US" dirty="0"/>
              <a:t> bars, a great place to start with </a:t>
            </a:r>
            <a:r>
              <a:rPr lang="en-US" dirty="0" err="1"/>
              <a:t>colour</a:t>
            </a:r>
            <a:r>
              <a:rPr lang="en-US" dirty="0"/>
              <a:t> matching displays and projectors.</a:t>
            </a:r>
          </a:p>
          <a:p>
            <a:endParaRPr lang="en-US" dirty="0"/>
          </a:p>
          <a:p>
            <a:r>
              <a:rPr lang="en-US" dirty="0"/>
              <a:t>Each rectangle’s </a:t>
            </a:r>
            <a:r>
              <a:rPr lang="en-US" dirty="0" err="1"/>
              <a:t>colour</a:t>
            </a:r>
            <a:r>
              <a:rPr lang="en-US" dirty="0"/>
              <a:t> and brightness value is signified in it. </a:t>
            </a:r>
          </a:p>
          <a:p>
            <a:r>
              <a:rPr lang="en-US" dirty="0"/>
              <a:t>You’ll notice none of the </a:t>
            </a:r>
            <a:r>
              <a:rPr lang="en-US" dirty="0" err="1"/>
              <a:t>colours</a:t>
            </a:r>
            <a:r>
              <a:rPr lang="en-US" dirty="0"/>
              <a:t> are at 100%, so they should look a little dim compared to the 100% white rectangle.</a:t>
            </a:r>
          </a:p>
          <a:p>
            <a:endParaRPr lang="en-US" dirty="0"/>
          </a:p>
          <a:p>
            <a:r>
              <a:rPr lang="en-US" dirty="0"/>
              <a:t>Test image stolen from </a:t>
            </a:r>
            <a:r>
              <a:rPr lang="en-US" dirty="0" err="1"/>
              <a:t>Kards</a:t>
            </a:r>
            <a:r>
              <a:rPr lang="en-US" dirty="0"/>
              <a:t>, an incredible test pattern generation software by </a:t>
            </a:r>
            <a:r>
              <a:rPr lang="en-US" dirty="0" err="1"/>
              <a:t>Alteka</a:t>
            </a:r>
            <a:r>
              <a:rPr lang="en-US" dirty="0"/>
              <a:t>.</a:t>
            </a:r>
            <a:endParaRPr lang="en-NZ" dirty="0"/>
          </a:p>
        </p:txBody>
      </p:sp>
    </p:spTree>
    <p:extLst>
      <p:ext uri="{BB962C8B-B14F-4D97-AF65-F5344CB8AC3E}">
        <p14:creationId xmlns:p14="http://schemas.microsoft.com/office/powerpoint/2010/main" val="94614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test pattern for </a:t>
            </a:r>
            <a:r>
              <a:rPr lang="en-US" dirty="0" err="1"/>
              <a:t>colour</a:t>
            </a:r>
            <a:r>
              <a:rPr lang="en-US" dirty="0"/>
              <a:t> correcting and seeing gamma/contrast issues.</a:t>
            </a:r>
          </a:p>
          <a:p>
            <a:endParaRPr lang="en-US" dirty="0"/>
          </a:p>
          <a:p>
            <a:r>
              <a:rPr lang="en-US" dirty="0"/>
              <a:t>Each of the top square’s </a:t>
            </a:r>
            <a:r>
              <a:rPr lang="en-US" dirty="0" err="1"/>
              <a:t>colour</a:t>
            </a:r>
            <a:r>
              <a:rPr lang="en-US" dirty="0"/>
              <a:t> values is at 100%, so they should be bright and punchy.</a:t>
            </a:r>
          </a:p>
          <a:p>
            <a:r>
              <a:rPr lang="en-US" dirty="0"/>
              <a:t>Each colorful square’s values are also perfectly halfway between the ones on it’s left and right.</a:t>
            </a:r>
          </a:p>
          <a:p>
            <a:endParaRPr lang="en-US" dirty="0"/>
          </a:p>
          <a:p>
            <a:endParaRPr lang="en-NZ" dirty="0"/>
          </a:p>
        </p:txBody>
      </p:sp>
    </p:spTree>
    <p:extLst>
      <p:ext uri="{BB962C8B-B14F-4D97-AF65-F5344CB8AC3E}">
        <p14:creationId xmlns:p14="http://schemas.microsoft.com/office/powerpoint/2010/main" val="1186218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 image for testing that multiple machines in a setup are patched correctly.</a:t>
            </a:r>
          </a:p>
          <a:p>
            <a:endParaRPr lang="en-US" dirty="0"/>
          </a:p>
          <a:p>
            <a:r>
              <a:rPr lang="en-NZ" dirty="0"/>
              <a:t>Display this image on your PPT 1 machine, and simultaneously display the next slides (PPT 2-6) on any other ones.</a:t>
            </a:r>
          </a:p>
          <a:p>
            <a:r>
              <a:rPr lang="en-NZ" dirty="0"/>
              <a:t>This will let you see that each laptop is being received in the correct inputs on your switcher.</a:t>
            </a:r>
          </a:p>
          <a:p>
            <a:endParaRPr lang="en-NZ" dirty="0"/>
          </a:p>
          <a:p>
            <a:r>
              <a:rPr lang="en-NZ" dirty="0"/>
              <a:t>Each of these slides has a different colour as a visual aid, and each has a green border to show if the image is being cropped.</a:t>
            </a:r>
          </a:p>
          <a:p>
            <a:endParaRPr lang="en-NZ" dirty="0"/>
          </a:p>
          <a:p>
            <a:pPr marL="0" marR="0" lvl="0" indent="0" defTabSz="914400" eaLnBrk="1" fontAlgn="auto" latinLnBrk="0" hangingPunct="1">
              <a:lnSpc>
                <a:spcPct val="100000"/>
              </a:lnSpc>
              <a:spcBef>
                <a:spcPts val="0"/>
              </a:spcBef>
              <a:spcAft>
                <a:spcPts val="0"/>
              </a:spcAft>
              <a:buClrTx/>
              <a:buSzTx/>
              <a:buFontTx/>
              <a:buNone/>
              <a:tabLst/>
              <a:defRPr/>
            </a:pPr>
            <a:r>
              <a:rPr lang="en-NZ" dirty="0"/>
              <a:t>(The text is editable so you can relabel them for your use case. “PPT Main”, “PPT Backup”, “</a:t>
            </a:r>
            <a:r>
              <a:rPr lang="en-NZ"/>
              <a:t>Countdown”., </a:t>
            </a:r>
            <a:r>
              <a:rPr lang="en-NZ" dirty="0"/>
              <a:t>“Notes”, “Video playback”, etc.)</a:t>
            </a:r>
          </a:p>
          <a:p>
            <a:endParaRPr lang="en-NZ" dirty="0"/>
          </a:p>
        </p:txBody>
      </p:sp>
    </p:spTree>
    <p:extLst>
      <p:ext uri="{BB962C8B-B14F-4D97-AF65-F5344CB8AC3E}">
        <p14:creationId xmlns:p14="http://schemas.microsoft.com/office/powerpoint/2010/main" val="781523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is for adjusting a display/projector’s </a:t>
            </a:r>
            <a:r>
              <a:rPr lang="en-US" dirty="0" err="1"/>
              <a:t>colour</a:t>
            </a:r>
            <a:r>
              <a:rPr lang="en-US" dirty="0"/>
              <a:t> settings to work for various skin tones.</a:t>
            </a:r>
          </a:p>
          <a:p>
            <a:endParaRPr lang="en-US" dirty="0"/>
          </a:p>
          <a:p>
            <a:r>
              <a:rPr lang="en-US" dirty="0"/>
              <a:t>This is especially useful for anything that will be showing </a:t>
            </a:r>
            <a:r>
              <a:rPr lang="en-US" dirty="0" err="1"/>
              <a:t>iMag</a:t>
            </a:r>
            <a:r>
              <a:rPr lang="en-US" dirty="0"/>
              <a:t> or content with people in it.</a:t>
            </a:r>
          </a:p>
          <a:p>
            <a:r>
              <a:rPr lang="en-US" dirty="0"/>
              <a:t>While this image is tonally accurate for most image/video content, </a:t>
            </a:r>
            <a:r>
              <a:rPr lang="en-US" dirty="0" err="1"/>
              <a:t>colour</a:t>
            </a:r>
            <a:r>
              <a:rPr lang="en-US" dirty="0"/>
              <a:t> corrected </a:t>
            </a:r>
            <a:r>
              <a:rPr lang="en-US" dirty="0" err="1"/>
              <a:t>iMag</a:t>
            </a:r>
            <a:r>
              <a:rPr lang="en-US" dirty="0"/>
              <a:t> feeds will likely be less saturated.</a:t>
            </a:r>
          </a:p>
          <a:p>
            <a:endParaRPr lang="en-US" dirty="0"/>
          </a:p>
          <a:p>
            <a:r>
              <a:rPr lang="en-US" dirty="0"/>
              <a:t>Each person in this image is imposed over a pantone </a:t>
            </a:r>
            <a:r>
              <a:rPr lang="en-US" dirty="0" err="1"/>
              <a:t>colour</a:t>
            </a:r>
            <a:r>
              <a:rPr lang="en-US" dirty="0"/>
              <a:t> that matches an average value taken from an 11x11 pixel grid on their nose. </a:t>
            </a:r>
          </a:p>
          <a:p>
            <a:endParaRPr lang="en-US" dirty="0"/>
          </a:p>
          <a:p>
            <a:r>
              <a:rPr lang="en-US" dirty="0"/>
              <a:t>I collaged these images together, but the source for them is the Humanae project by </a:t>
            </a:r>
            <a:r>
              <a:rPr lang="en-US" dirty="0" err="1"/>
              <a:t>Angélica</a:t>
            </a:r>
            <a:r>
              <a:rPr lang="en-US" dirty="0"/>
              <a:t> Dass. (totally worth checking out)</a:t>
            </a:r>
          </a:p>
        </p:txBody>
      </p:sp>
    </p:spTree>
    <p:extLst>
      <p:ext uri="{BB962C8B-B14F-4D97-AF65-F5344CB8AC3E}">
        <p14:creationId xmlns:p14="http://schemas.microsoft.com/office/powerpoint/2010/main" val="1702237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is also for adjusting a display/projector’s </a:t>
            </a:r>
            <a:r>
              <a:rPr lang="en-US" dirty="0" err="1"/>
              <a:t>colour</a:t>
            </a:r>
            <a:r>
              <a:rPr lang="en-US" dirty="0"/>
              <a:t> settings to work for various skin tones.</a:t>
            </a:r>
          </a:p>
          <a:p>
            <a:endParaRPr lang="en-US" dirty="0"/>
          </a:p>
          <a:p>
            <a:r>
              <a:rPr lang="en-US" dirty="0"/>
              <a:t>It’s nice for really fine tuning your skin tones and mid tones.</a:t>
            </a:r>
          </a:p>
          <a:p>
            <a:r>
              <a:rPr lang="en-US" dirty="0"/>
              <a:t>The saturation in this image should be similar to what you can expect from a </a:t>
            </a:r>
            <a:r>
              <a:rPr lang="en-US" dirty="0" err="1"/>
              <a:t>colour</a:t>
            </a:r>
            <a:r>
              <a:rPr lang="en-US" dirty="0"/>
              <a:t> balanced </a:t>
            </a:r>
            <a:r>
              <a:rPr lang="en-US" dirty="0" err="1"/>
              <a:t>iMag</a:t>
            </a:r>
            <a:r>
              <a:rPr lang="en-US" dirty="0"/>
              <a:t> feed, making it very useful for knowing how different skin tones may appear on screen.</a:t>
            </a:r>
          </a:p>
          <a:p>
            <a:endParaRPr lang="en-US" dirty="0"/>
          </a:p>
          <a:p>
            <a:r>
              <a:rPr lang="en-NZ" dirty="0"/>
              <a:t>This is a royalty free image I got from www.pexels.com</a:t>
            </a:r>
          </a:p>
        </p:txBody>
      </p:sp>
    </p:spTree>
    <p:extLst>
      <p:ext uri="{BB962C8B-B14F-4D97-AF65-F5344CB8AC3E}">
        <p14:creationId xmlns:p14="http://schemas.microsoft.com/office/powerpoint/2010/main" val="2066282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See “PPT 1” slide for details</a:t>
            </a:r>
            <a:endParaRPr lang="en-NZ" dirty="0"/>
          </a:p>
          <a:p>
            <a:endParaRPr lang="en-NZ" dirty="0"/>
          </a:p>
        </p:txBody>
      </p:sp>
    </p:spTree>
    <p:extLst>
      <p:ext uri="{BB962C8B-B14F-4D97-AF65-F5344CB8AC3E}">
        <p14:creationId xmlns:p14="http://schemas.microsoft.com/office/powerpoint/2010/main" val="2043401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See “PPT 1” slide for details</a:t>
            </a:r>
            <a:endParaRPr lang="en-NZ" dirty="0"/>
          </a:p>
          <a:p>
            <a:endParaRPr lang="en-NZ" dirty="0"/>
          </a:p>
        </p:txBody>
      </p:sp>
    </p:spTree>
    <p:extLst>
      <p:ext uri="{BB962C8B-B14F-4D97-AF65-F5344CB8AC3E}">
        <p14:creationId xmlns:p14="http://schemas.microsoft.com/office/powerpoint/2010/main" val="2611256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standard SMPTE </a:t>
            </a:r>
            <a:r>
              <a:rPr lang="en-US" dirty="0" err="1"/>
              <a:t>colour</a:t>
            </a:r>
            <a:r>
              <a:rPr lang="en-US" dirty="0"/>
              <a:t> bars with a 1k test tone at 0db, line level.</a:t>
            </a:r>
          </a:p>
          <a:p>
            <a:endParaRPr lang="en-US" dirty="0"/>
          </a:p>
          <a:p>
            <a:r>
              <a:rPr lang="en-US" dirty="0"/>
              <a:t>Typically used for broadcast applications. I’ve included it at the end of this presentation because sometimes people ask for SMPTE with 1k.</a:t>
            </a:r>
          </a:p>
          <a:p>
            <a:r>
              <a:rPr lang="en-US" dirty="0"/>
              <a:t>The 1k test tone can also be used to ensure your left and right audio channels are being received at the exact same volume.</a:t>
            </a:r>
          </a:p>
          <a:p>
            <a:endParaRPr lang="en-US" dirty="0"/>
          </a:p>
          <a:p>
            <a:endParaRPr lang="en-NZ" dirty="0"/>
          </a:p>
        </p:txBody>
      </p:sp>
    </p:spTree>
    <p:extLst>
      <p:ext uri="{BB962C8B-B14F-4D97-AF65-F5344CB8AC3E}">
        <p14:creationId xmlns:p14="http://schemas.microsoft.com/office/powerpoint/2010/main" val="1674921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official sRGB/rec709 image of the Macbeth </a:t>
            </a:r>
            <a:r>
              <a:rPr lang="en-US" dirty="0" err="1"/>
              <a:t>colour</a:t>
            </a:r>
            <a:r>
              <a:rPr lang="en-US" dirty="0"/>
              <a:t> picker.</a:t>
            </a:r>
          </a:p>
          <a:p>
            <a:endParaRPr lang="en-US" dirty="0"/>
          </a:p>
          <a:p>
            <a:r>
              <a:rPr lang="en-US" dirty="0"/>
              <a:t>When I say official, I mean downloaded directly from X-Rite’s website.</a:t>
            </a:r>
          </a:p>
          <a:p>
            <a:endParaRPr lang="en-US" dirty="0"/>
          </a:p>
          <a:p>
            <a:r>
              <a:rPr lang="en-US" dirty="0"/>
              <a:t>This image is used for advanced </a:t>
            </a:r>
            <a:r>
              <a:rPr lang="en-US" dirty="0" err="1"/>
              <a:t>colour</a:t>
            </a:r>
            <a:r>
              <a:rPr lang="en-US" dirty="0"/>
              <a:t> matching. A rare application, so I included it at the end.</a:t>
            </a:r>
          </a:p>
          <a:p>
            <a:endParaRPr lang="en-US" dirty="0"/>
          </a:p>
          <a:p>
            <a:r>
              <a:rPr lang="en-US" dirty="0"/>
              <a:t>The process for this is buying an official Macbeth </a:t>
            </a:r>
            <a:r>
              <a:rPr lang="en-US" dirty="0" err="1"/>
              <a:t>colour</a:t>
            </a:r>
            <a:r>
              <a:rPr lang="en-US" dirty="0"/>
              <a:t> picker from X-Rite, placing it on your stage/set, putting this image on whatever screens are onset, and adjusting the camera/lighting/display settings so they look identical.</a:t>
            </a:r>
            <a:endParaRPr lang="en-NZ" dirty="0"/>
          </a:p>
        </p:txBody>
      </p:sp>
    </p:spTree>
    <p:extLst>
      <p:ext uri="{BB962C8B-B14F-4D97-AF65-F5344CB8AC3E}">
        <p14:creationId xmlns:p14="http://schemas.microsoft.com/office/powerpoint/2010/main" val="2720875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same as the last slide, but with the </a:t>
            </a:r>
            <a:r>
              <a:rPr lang="en-US" dirty="0" err="1"/>
              <a:t>colour</a:t>
            </a:r>
            <a:r>
              <a:rPr lang="en-US" dirty="0"/>
              <a:t> information.</a:t>
            </a:r>
          </a:p>
          <a:p>
            <a:endParaRPr lang="en-US" dirty="0"/>
          </a:p>
          <a:p>
            <a:r>
              <a:rPr lang="en-US" dirty="0"/>
              <a:t>And that’s it!!</a:t>
            </a:r>
          </a:p>
          <a:p>
            <a:endParaRPr lang="en-US" dirty="0"/>
          </a:p>
          <a:p>
            <a:r>
              <a:rPr lang="en-NZ" dirty="0">
                <a:sym typeface="Wingdings" panose="05000000000000000000" pitchFamily="2" charset="2"/>
              </a:rPr>
              <a:t>Any suggestions for changes, updates, new images or better images for this presentation are VERY appreciated.</a:t>
            </a:r>
          </a:p>
          <a:p>
            <a:r>
              <a:rPr lang="en-US" dirty="0">
                <a:sym typeface="Wingdings" panose="05000000000000000000" pitchFamily="2" charset="2"/>
              </a:rPr>
              <a:t>You can contact me @josiahliston on insta or @lookandliston on reddit</a:t>
            </a:r>
          </a:p>
          <a:p>
            <a:r>
              <a:rPr lang="en-US" dirty="0">
                <a:sym typeface="Wingdings" panose="05000000000000000000" pitchFamily="2" charset="2"/>
              </a:rPr>
              <a:t>If you find this useful and can afford it, please consider supporting at https://ko-fi.com/josiahliston</a:t>
            </a:r>
          </a:p>
          <a:p>
            <a:endParaRPr lang="en-US" dirty="0"/>
          </a:p>
          <a:p>
            <a:r>
              <a:rPr lang="en-US" dirty="0"/>
              <a:t>(I highly appreciate suggestions)</a:t>
            </a:r>
          </a:p>
          <a:p>
            <a:endParaRPr lang="en-US" dirty="0"/>
          </a:p>
          <a:p>
            <a:r>
              <a:rPr lang="en-NZ" dirty="0"/>
              <a:t>Happy </a:t>
            </a:r>
            <a:r>
              <a:rPr lang="en-NZ" dirty="0" err="1"/>
              <a:t>teching</a:t>
            </a:r>
            <a:r>
              <a:rPr lang="en-NZ" dirty="0"/>
              <a:t> </a:t>
            </a:r>
            <a:r>
              <a:rPr lang="en-NZ" dirty="0">
                <a:sym typeface="Wingdings" panose="05000000000000000000" pitchFamily="2" charset="2"/>
              </a:rPr>
              <a:t> </a:t>
            </a:r>
            <a:endParaRPr lang="en-NZ" dirty="0"/>
          </a:p>
        </p:txBody>
      </p:sp>
    </p:spTree>
    <p:extLst>
      <p:ext uri="{BB962C8B-B14F-4D97-AF65-F5344CB8AC3E}">
        <p14:creationId xmlns:p14="http://schemas.microsoft.com/office/powerpoint/2010/main" val="1463678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“PPT 1” slide for details</a:t>
            </a:r>
            <a:endParaRPr lang="en-NZ" dirty="0"/>
          </a:p>
        </p:txBody>
      </p:sp>
    </p:spTree>
    <p:extLst>
      <p:ext uri="{BB962C8B-B14F-4D97-AF65-F5344CB8AC3E}">
        <p14:creationId xmlns:p14="http://schemas.microsoft.com/office/powerpoint/2010/main" val="220044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See “PPT 1” slide for details</a:t>
            </a:r>
            <a:endParaRPr lang="en-NZ" dirty="0"/>
          </a:p>
          <a:p>
            <a:endParaRPr lang="en-NZ" dirty="0"/>
          </a:p>
        </p:txBody>
      </p:sp>
    </p:spTree>
    <p:extLst>
      <p:ext uri="{BB962C8B-B14F-4D97-AF65-F5344CB8AC3E}">
        <p14:creationId xmlns:p14="http://schemas.microsoft.com/office/powerpoint/2010/main" val="1289705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See “PPT 1” slide for details</a:t>
            </a:r>
            <a:endParaRPr lang="en-NZ" dirty="0"/>
          </a:p>
          <a:p>
            <a:endParaRPr lang="en-NZ" dirty="0"/>
          </a:p>
        </p:txBody>
      </p:sp>
    </p:spTree>
    <p:extLst>
      <p:ext uri="{BB962C8B-B14F-4D97-AF65-F5344CB8AC3E}">
        <p14:creationId xmlns:p14="http://schemas.microsoft.com/office/powerpoint/2010/main" val="2988832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 1920 x 1080 grid.</a:t>
            </a:r>
          </a:p>
          <a:p>
            <a:endParaRPr lang="en-US" dirty="0"/>
          </a:p>
          <a:p>
            <a:r>
              <a:rPr lang="en-US" dirty="0"/>
              <a:t>Each of the vertical/horizontal gridlines is a single pixel thick. These help show warping on your projection surface.</a:t>
            </a:r>
          </a:p>
          <a:p>
            <a:r>
              <a:rPr lang="en-US" dirty="0"/>
              <a:t>There is a single pixel white border on this image. For various reasons, this often gets cut off on one or more sides. This stresses technicians out…but for a </a:t>
            </a:r>
            <a:r>
              <a:rPr lang="en-US" dirty="0" err="1"/>
              <a:t>powerpoint</a:t>
            </a:r>
            <a:r>
              <a:rPr lang="en-US" dirty="0"/>
              <a:t> presentation, in most scenarios, this isn’t a big deal. </a:t>
            </a:r>
          </a:p>
          <a:p>
            <a:r>
              <a:rPr lang="en-US" dirty="0"/>
              <a:t>If you can see the green border all the way around on the previous slide, you’ll be fine.</a:t>
            </a:r>
          </a:p>
          <a:p>
            <a:endParaRPr lang="en-US" dirty="0"/>
          </a:p>
          <a:p>
            <a:r>
              <a:rPr lang="en-US" dirty="0"/>
              <a:t>The circles in the middle and corner show any issues with warping, which is especially useful when projecting. </a:t>
            </a:r>
          </a:p>
          <a:p>
            <a:r>
              <a:rPr lang="en-US" dirty="0"/>
              <a:t>If they look like proper circles, you’re doing great.</a:t>
            </a:r>
          </a:p>
          <a:p>
            <a:endParaRPr lang="en-US" dirty="0"/>
          </a:p>
          <a:p>
            <a:r>
              <a:rPr lang="en-US" dirty="0"/>
              <a:t>The lines can also help show how focus shifts around your image. If some parts of your image are in focus and others aren’t, you can use this slide to help diagnose why.</a:t>
            </a:r>
          </a:p>
          <a:p>
            <a:endParaRPr lang="en-US" dirty="0"/>
          </a:p>
          <a:p>
            <a:r>
              <a:rPr lang="en-US" dirty="0"/>
              <a:t>Test image stolen from </a:t>
            </a:r>
            <a:r>
              <a:rPr lang="en-US" dirty="0" err="1"/>
              <a:t>Kards</a:t>
            </a:r>
            <a:r>
              <a:rPr lang="en-US" dirty="0"/>
              <a:t>, an incredible test pattern generation software by </a:t>
            </a:r>
            <a:r>
              <a:rPr lang="en-US" dirty="0" err="1"/>
              <a:t>Alteka</a:t>
            </a:r>
            <a:r>
              <a:rPr lang="en-US" dirty="0"/>
              <a:t>.</a:t>
            </a:r>
          </a:p>
        </p:txBody>
      </p:sp>
    </p:spTree>
    <p:extLst>
      <p:ext uri="{BB962C8B-B14F-4D97-AF65-F5344CB8AC3E}">
        <p14:creationId xmlns:p14="http://schemas.microsoft.com/office/powerpoint/2010/main" val="2704685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an image compression test. </a:t>
            </a:r>
          </a:p>
          <a:p>
            <a:endParaRPr lang="en-US" dirty="0"/>
          </a:p>
          <a:p>
            <a:r>
              <a:rPr lang="en-US" dirty="0"/>
              <a:t>Each rectangle features 4 rows of progressively wider black and white lines.</a:t>
            </a:r>
          </a:p>
          <a:p>
            <a:r>
              <a:rPr lang="en-US" dirty="0"/>
              <a:t>Each set of horizontal and vertical lines should look like a trippy, but technically perfect, set of white and black lines.</a:t>
            </a:r>
          </a:p>
          <a:p>
            <a:r>
              <a:rPr lang="en-US" dirty="0"/>
              <a:t>If your image is compressed, these can band together into sets of darker and brighter “waves”, this is caused by compression smooshing multiple lines into all black or white lines. </a:t>
            </a:r>
          </a:p>
          <a:p>
            <a:r>
              <a:rPr lang="en-US" dirty="0"/>
              <a:t>If it’s really compressed, it’ll turn the smallest lines into grey noise (it often looks like this in the PPT preview)</a:t>
            </a:r>
          </a:p>
          <a:p>
            <a:endParaRPr lang="en-US" dirty="0"/>
          </a:p>
          <a:p>
            <a:r>
              <a:rPr lang="en-US" dirty="0"/>
              <a:t>To see an exaggerated version of what I mean, resize the </a:t>
            </a:r>
            <a:r>
              <a:rPr lang="en-US" dirty="0" err="1"/>
              <a:t>powerpoint</a:t>
            </a:r>
            <a:r>
              <a:rPr lang="en-US" dirty="0"/>
              <a:t> window really small and watch how the lines transform as the image is compressed into a smaller size on your screen.</a:t>
            </a:r>
            <a:endParaRPr lang="en-NZ" dirty="0"/>
          </a:p>
        </p:txBody>
      </p:sp>
    </p:spTree>
    <p:extLst>
      <p:ext uri="{BB962C8B-B14F-4D97-AF65-F5344CB8AC3E}">
        <p14:creationId xmlns:p14="http://schemas.microsoft.com/office/powerpoint/2010/main" val="3029199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1080p, 50fps horizontal radar test pattern should look smooth as butter on a 50hz system.</a:t>
            </a:r>
          </a:p>
          <a:p>
            <a:endParaRPr lang="en-US" dirty="0"/>
          </a:p>
          <a:p>
            <a:r>
              <a:rPr lang="en-US" dirty="0"/>
              <a:t>The gradient and line move at exactly 1 pixel per second. At 25 frames, that’s 2 pixels per second.</a:t>
            </a:r>
          </a:p>
          <a:p>
            <a:r>
              <a:rPr lang="en-US" dirty="0"/>
              <a:t>If it’s jumpy:</a:t>
            </a:r>
          </a:p>
          <a:p>
            <a:pPr marL="171450" indent="-171450">
              <a:buFontTx/>
              <a:buChar char="-"/>
            </a:pPr>
            <a:r>
              <a:rPr lang="en-US" dirty="0"/>
              <a:t>Check your computer, switcher, converters etc. are all running at 50p/</a:t>
            </a:r>
            <a:r>
              <a:rPr lang="en-US" dirty="0" err="1"/>
              <a:t>hz</a:t>
            </a:r>
            <a:endParaRPr lang="en-US" dirty="0"/>
          </a:p>
          <a:p>
            <a:pPr marL="171450" indent="-171450">
              <a:buFontTx/>
              <a:buChar char="-"/>
            </a:pPr>
            <a:r>
              <a:rPr lang="en-US" dirty="0"/>
              <a:t>Check your computer’s graphics settings are set to it’s highest modes. If it’s a Windows laptop it may need it’s charger plugged in for smooth playback.</a:t>
            </a:r>
          </a:p>
          <a:p>
            <a:pPr marL="171450" indent="-171450">
              <a:buFontTx/>
              <a:buChar char="-"/>
            </a:pPr>
            <a:r>
              <a:rPr lang="en-US" dirty="0"/>
              <a:t>If the image is being scaled to a different resolution, it will usually look jumpy.</a:t>
            </a:r>
          </a:p>
          <a:p>
            <a:pPr marL="0" indent="0">
              <a:buFontTx/>
              <a:buNone/>
            </a:pPr>
            <a:endParaRPr lang="en-US" dirty="0"/>
          </a:p>
          <a:p>
            <a:pPr marL="0" indent="0">
              <a:buFontTx/>
              <a:buNone/>
            </a:pPr>
            <a:r>
              <a:rPr lang="en-US" dirty="0"/>
              <a:t>This is a stress test to help show and diagnose issues. Some minor jumpiness often looks fine during simple video playback. </a:t>
            </a:r>
          </a:p>
          <a:p>
            <a:pPr marL="0" indent="0">
              <a:buFontTx/>
              <a:buNone/>
            </a:pPr>
            <a:endParaRPr lang="en-US" dirty="0"/>
          </a:p>
          <a:p>
            <a:pPr marL="0" indent="0">
              <a:buFontTx/>
              <a:buNone/>
            </a:pPr>
            <a:r>
              <a:rPr lang="en-US" dirty="0"/>
              <a:t>This test pattern was created by Dean </a:t>
            </a:r>
            <a:r>
              <a:rPr lang="en-US" dirty="0" err="1"/>
              <a:t>Holdaway</a:t>
            </a:r>
            <a:r>
              <a:rPr lang="en-US" dirty="0"/>
              <a:t>.</a:t>
            </a:r>
          </a:p>
        </p:txBody>
      </p:sp>
    </p:spTree>
    <p:extLst>
      <p:ext uri="{BB962C8B-B14F-4D97-AF65-F5344CB8AC3E}">
        <p14:creationId xmlns:p14="http://schemas.microsoft.com/office/powerpoint/2010/main" val="954492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1080p, 50fps vertical radar test pattern should look smooth as butter on a 50hz system.</a:t>
            </a:r>
          </a:p>
          <a:p>
            <a:endParaRPr lang="en-US" dirty="0"/>
          </a:p>
          <a:p>
            <a:r>
              <a:rPr lang="en-US" dirty="0"/>
              <a:t>The gradient and line move at exactly 1 pixel per second. At 25 frames, that’s 2 pixels per second.</a:t>
            </a:r>
          </a:p>
          <a:p>
            <a:r>
              <a:rPr lang="en-US" dirty="0"/>
              <a:t>If it’s jumpy:</a:t>
            </a:r>
          </a:p>
          <a:p>
            <a:pPr marL="171450" indent="-171450">
              <a:buFontTx/>
              <a:buChar char="-"/>
            </a:pPr>
            <a:r>
              <a:rPr lang="en-US" dirty="0"/>
              <a:t>Check your computer, switcher, converters etc. are all running at 50p/</a:t>
            </a:r>
            <a:r>
              <a:rPr lang="en-US" dirty="0" err="1"/>
              <a:t>hz</a:t>
            </a:r>
            <a:endParaRPr lang="en-US" dirty="0"/>
          </a:p>
          <a:p>
            <a:pPr marL="171450" indent="-171450">
              <a:buFontTx/>
              <a:buChar char="-"/>
            </a:pPr>
            <a:r>
              <a:rPr lang="en-US" dirty="0"/>
              <a:t>Check your computer’s graphics settings are set to it’s highest modes. If it’s a Windows laptop it may need it’s charger plugged in for smooth playback.</a:t>
            </a:r>
          </a:p>
          <a:p>
            <a:pPr marL="171450" marR="0" lvl="0" indent="-171450" defTabSz="914400" eaLnBrk="1" fontAlgn="auto" latinLnBrk="0" hangingPunct="1">
              <a:lnSpc>
                <a:spcPct val="100000"/>
              </a:lnSpc>
              <a:spcBef>
                <a:spcPts val="0"/>
              </a:spcBef>
              <a:spcAft>
                <a:spcPts val="0"/>
              </a:spcAft>
              <a:buClrTx/>
              <a:buSzTx/>
              <a:buFontTx/>
              <a:buChar char="-"/>
              <a:tabLst/>
              <a:defRPr/>
            </a:pPr>
            <a:r>
              <a:rPr lang="en-US" dirty="0"/>
              <a:t>If the image is being scaled to a different resolution, it will usually look jumpy.</a:t>
            </a:r>
          </a:p>
          <a:p>
            <a:pPr marL="0" indent="0">
              <a:buFontTx/>
              <a:buNone/>
            </a:pPr>
            <a:endParaRPr lang="en-US" dirty="0"/>
          </a:p>
          <a:p>
            <a:pPr marL="0" indent="0">
              <a:buFontTx/>
              <a:buNone/>
            </a:pPr>
            <a:r>
              <a:rPr lang="en-US" dirty="0"/>
              <a:t>This is a stress test to help show and diagnose issues. Some minor jumpiness often looks fine during simple video playback. </a:t>
            </a:r>
          </a:p>
          <a:p>
            <a:endParaRPr lang="en-NZ"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This test pattern was created by Dean </a:t>
            </a:r>
            <a:r>
              <a:rPr lang="en-US" dirty="0" err="1"/>
              <a:t>Holdaway</a:t>
            </a:r>
            <a:r>
              <a:rPr lang="en-US" dirty="0"/>
              <a:t>.</a:t>
            </a:r>
          </a:p>
          <a:p>
            <a:endParaRPr lang="en-NZ" dirty="0"/>
          </a:p>
        </p:txBody>
      </p:sp>
    </p:spTree>
    <p:extLst>
      <p:ext uri="{BB962C8B-B14F-4D97-AF65-F5344CB8AC3E}">
        <p14:creationId xmlns:p14="http://schemas.microsoft.com/office/powerpoint/2010/main" val="201320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371605" y="3195641"/>
            <a:ext cx="15544800" cy="2205040"/>
          </a:xfrm>
          <a:prstGeom prst="rect">
            <a:avLst/>
          </a:prstGeom>
        </p:spPr>
        <p:txBody>
          <a:bodyPr/>
          <a:lstStyle/>
          <a:p>
            <a:r>
              <a:t>Title Text</a:t>
            </a:r>
          </a:p>
        </p:txBody>
      </p:sp>
      <p:sp>
        <p:nvSpPr>
          <p:cNvPr id="12" name="Body Level One…"/>
          <p:cNvSpPr txBox="1">
            <a:spLocks noGrp="1"/>
          </p:cNvSpPr>
          <p:nvPr>
            <p:ph type="body" sz="quarter" idx="1"/>
          </p:nvPr>
        </p:nvSpPr>
        <p:spPr>
          <a:xfrm>
            <a:off x="2743205" y="5829300"/>
            <a:ext cx="12801600" cy="2628900"/>
          </a:xfrm>
          <a:prstGeom prst="rect">
            <a:avLst/>
          </a:prstGeom>
        </p:spPr>
        <p:txBody>
          <a:bodyPr/>
          <a:lstStyle>
            <a:lvl1pPr marL="0" indent="0" algn="ctr">
              <a:buSzTx/>
              <a:buFontTx/>
              <a:buNone/>
            </a:lvl1pPr>
            <a:lvl2pPr marL="0" indent="0" algn="ctr">
              <a:buSzTx/>
              <a:buFontTx/>
              <a:buNone/>
            </a:lvl2pPr>
            <a:lvl3pPr marL="0" indent="0" algn="ctr">
              <a:buSzTx/>
              <a:buFontTx/>
              <a:buNone/>
            </a:lvl3pPr>
            <a:lvl4pPr marL="0" indent="0" algn="ctr">
              <a:buSzTx/>
              <a:buFontTx/>
              <a:buNone/>
            </a:lvl4pPr>
            <a:lvl5pPr marL="0" indent="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444630" y="6610350"/>
            <a:ext cx="15544802" cy="2043120"/>
          </a:xfrm>
          <a:prstGeom prst="rect">
            <a:avLst/>
          </a:prstGeom>
        </p:spPr>
        <p:txBody>
          <a:bodyPr anchor="t"/>
          <a:lstStyle>
            <a:lvl1pPr algn="l">
              <a:defRPr sz="8000" b="1" cap="all"/>
            </a:lvl1pPr>
          </a:lstStyle>
          <a:p>
            <a:r>
              <a:t>Title Text</a:t>
            </a:r>
          </a:p>
        </p:txBody>
      </p:sp>
      <p:sp>
        <p:nvSpPr>
          <p:cNvPr id="30" name="Body Level One…"/>
          <p:cNvSpPr txBox="1">
            <a:spLocks noGrp="1"/>
          </p:cNvSpPr>
          <p:nvPr>
            <p:ph type="body" sz="quarter" idx="1"/>
          </p:nvPr>
        </p:nvSpPr>
        <p:spPr>
          <a:xfrm>
            <a:off x="1444630" y="4360070"/>
            <a:ext cx="15544802" cy="2250280"/>
          </a:xfrm>
          <a:prstGeom prst="rect">
            <a:avLst/>
          </a:prstGeom>
        </p:spPr>
        <p:txBody>
          <a:bodyPr anchor="b"/>
          <a:lstStyle>
            <a:lvl1pPr marL="0" indent="0">
              <a:spcBef>
                <a:spcPts val="800"/>
              </a:spcBef>
              <a:buSzTx/>
              <a:buFontTx/>
              <a:buNone/>
              <a:defRPr sz="4000"/>
            </a:lvl1pPr>
            <a:lvl2pPr marL="0" indent="0">
              <a:spcBef>
                <a:spcPts val="800"/>
              </a:spcBef>
              <a:buSzTx/>
              <a:buFontTx/>
              <a:buNone/>
              <a:defRPr sz="4000"/>
            </a:lvl2pPr>
            <a:lvl3pPr marL="0" indent="0">
              <a:spcBef>
                <a:spcPts val="800"/>
              </a:spcBef>
              <a:buSzTx/>
              <a:buFontTx/>
              <a:buNone/>
              <a:defRPr sz="4000"/>
            </a:lvl3pPr>
            <a:lvl4pPr marL="0" indent="0">
              <a:spcBef>
                <a:spcPts val="800"/>
              </a:spcBef>
              <a:buSzTx/>
              <a:buFontTx/>
              <a:buNone/>
              <a:defRPr sz="4000"/>
            </a:lvl4pPr>
            <a:lvl5pPr marL="0" indent="0">
              <a:spcBef>
                <a:spcPts val="800"/>
              </a:spcBef>
              <a:buSzTx/>
              <a:buFontTx/>
              <a:buNone/>
              <a:defRPr sz="4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914408" y="2400315"/>
            <a:ext cx="8077200" cy="6788950"/>
          </a:xfrm>
          <a:prstGeom prst="rect">
            <a:avLst/>
          </a:prstGeom>
        </p:spPr>
        <p:txBody>
          <a:bodyPr/>
          <a:lstStyle>
            <a:lvl1pPr>
              <a:spcBef>
                <a:spcPts val="1200"/>
              </a:spcBef>
              <a:defRPr sz="5598"/>
            </a:lvl1pPr>
            <a:lvl2pPr marL="1581114" indent="-666734">
              <a:spcBef>
                <a:spcPts val="1200"/>
              </a:spcBef>
              <a:defRPr sz="5598"/>
            </a:lvl2pPr>
            <a:lvl3pPr marL="2468825" indent="-640066">
              <a:spcBef>
                <a:spcPts val="1200"/>
              </a:spcBef>
              <a:defRPr sz="5598"/>
            </a:lvl3pPr>
            <a:lvl4pPr marL="3454325" indent="-711185">
              <a:spcBef>
                <a:spcPts val="1200"/>
              </a:spcBef>
              <a:defRPr sz="5598"/>
            </a:lvl4pPr>
            <a:lvl5pPr marL="4368703" indent="-711185">
              <a:spcBef>
                <a:spcPts val="1200"/>
              </a:spcBef>
              <a:defRPr sz="5598"/>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914410" y="2302683"/>
            <a:ext cx="8080376" cy="959650"/>
          </a:xfrm>
          <a:prstGeom prst="rect">
            <a:avLst/>
          </a:prstGeom>
        </p:spPr>
        <p:txBody>
          <a:bodyPr anchor="b"/>
          <a:lstStyle>
            <a:lvl1pPr marL="0" indent="0">
              <a:spcBef>
                <a:spcPts val="1000"/>
              </a:spcBef>
              <a:buSzTx/>
              <a:buFontTx/>
              <a:buNone/>
              <a:defRPr sz="4800" b="1"/>
            </a:lvl1pPr>
            <a:lvl2pPr marL="0" indent="0">
              <a:spcBef>
                <a:spcPts val="1000"/>
              </a:spcBef>
              <a:buSzTx/>
              <a:buFontTx/>
              <a:buNone/>
              <a:defRPr sz="4800" b="1"/>
            </a:lvl2pPr>
            <a:lvl3pPr marL="0" indent="0">
              <a:spcBef>
                <a:spcPts val="1000"/>
              </a:spcBef>
              <a:buSzTx/>
              <a:buFontTx/>
              <a:buNone/>
              <a:defRPr sz="4800" b="1"/>
            </a:lvl3pPr>
            <a:lvl4pPr marL="0" indent="0">
              <a:spcBef>
                <a:spcPts val="1000"/>
              </a:spcBef>
              <a:buSzTx/>
              <a:buFontTx/>
              <a:buNone/>
              <a:defRPr sz="4800" b="1"/>
            </a:lvl4pPr>
            <a:lvl5pPr marL="0" indent="0">
              <a:spcBef>
                <a:spcPts val="1000"/>
              </a:spcBef>
              <a:buSzTx/>
              <a:buFontTx/>
              <a:buNone/>
              <a:defRPr sz="48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9290058" y="2302683"/>
            <a:ext cx="8083555" cy="959650"/>
          </a:xfrm>
          <a:prstGeom prst="rect">
            <a:avLst/>
          </a:prstGeom>
        </p:spPr>
        <p:txBody>
          <a:bodyPr anchor="b"/>
          <a:lstStyle>
            <a:lvl1pPr marL="249460" indent="-249460" defTabSz="665226">
              <a:spcBef>
                <a:spcPts val="450"/>
              </a:spcBef>
              <a:defRPr sz="3104"/>
            </a:lvl1pPr>
          </a:lstStyle>
          <a:p>
            <a:pPr marL="332613" indent="-332613" defTabSz="886968">
              <a:spcBef>
                <a:spcPts val="600"/>
              </a:spcBef>
              <a:defRPr sz="3104"/>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914415" y="409570"/>
            <a:ext cx="6016630" cy="1743080"/>
          </a:xfrm>
          <a:prstGeom prst="rect">
            <a:avLst/>
          </a:prstGeom>
        </p:spPr>
        <p:txBody>
          <a:bodyPr anchor="b"/>
          <a:lstStyle>
            <a:lvl1pPr algn="l">
              <a:defRPr sz="4000" b="1"/>
            </a:lvl1pPr>
          </a:lstStyle>
          <a:p>
            <a:r>
              <a:t>Title Text</a:t>
            </a:r>
          </a:p>
        </p:txBody>
      </p:sp>
      <p:sp>
        <p:nvSpPr>
          <p:cNvPr id="73" name="Body Level One…"/>
          <p:cNvSpPr txBox="1">
            <a:spLocks noGrp="1"/>
          </p:cNvSpPr>
          <p:nvPr>
            <p:ph type="body" idx="1"/>
          </p:nvPr>
        </p:nvSpPr>
        <p:spPr>
          <a:xfrm>
            <a:off x="7150104" y="409596"/>
            <a:ext cx="10223500" cy="877967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914410" y="2152675"/>
            <a:ext cx="6016634" cy="7036590"/>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3584577" y="7200913"/>
            <a:ext cx="10972804" cy="850110"/>
          </a:xfrm>
          <a:prstGeom prst="rect">
            <a:avLst/>
          </a:prstGeom>
        </p:spPr>
        <p:txBody>
          <a:bodyPr anchor="b"/>
          <a:lstStyle>
            <a:lvl1pPr algn="l">
              <a:defRPr sz="4000" b="1"/>
            </a:lvl1pPr>
          </a:lstStyle>
          <a:p>
            <a:r>
              <a:t>Title Text</a:t>
            </a:r>
          </a:p>
        </p:txBody>
      </p:sp>
      <p:sp>
        <p:nvSpPr>
          <p:cNvPr id="83" name="Picture Placeholder 2"/>
          <p:cNvSpPr>
            <a:spLocks noGrp="1"/>
          </p:cNvSpPr>
          <p:nvPr>
            <p:ph type="pic" sz="half" idx="21"/>
          </p:nvPr>
        </p:nvSpPr>
        <p:spPr>
          <a:xfrm>
            <a:off x="3584577" y="919160"/>
            <a:ext cx="10972804" cy="61722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3584577" y="8051010"/>
            <a:ext cx="10972804" cy="1207300"/>
          </a:xfrm>
          <a:prstGeom prst="rect">
            <a:avLst/>
          </a:prstGeom>
        </p:spPr>
        <p:txBody>
          <a:bodyPr/>
          <a:lstStyle>
            <a:lvl1pPr marL="0" indent="0">
              <a:spcBef>
                <a:spcPts val="600"/>
              </a:spcBef>
              <a:buSzTx/>
              <a:buFontTx/>
              <a:buNone/>
              <a:defRPr sz="2800"/>
            </a:lvl1pPr>
            <a:lvl2pPr marL="0" indent="0">
              <a:spcBef>
                <a:spcPts val="600"/>
              </a:spcBef>
              <a:buSzTx/>
              <a:buFontTx/>
              <a:buNone/>
              <a:defRPr sz="2800"/>
            </a:lvl2pPr>
            <a:lvl3pPr marL="0" indent="0">
              <a:spcBef>
                <a:spcPts val="600"/>
              </a:spcBef>
              <a:buSzTx/>
              <a:buFontTx/>
              <a:buNone/>
              <a:defRPr sz="2800"/>
            </a:lvl3pPr>
            <a:lvl4pPr marL="0" indent="0">
              <a:spcBef>
                <a:spcPts val="600"/>
              </a:spcBef>
              <a:buSzTx/>
              <a:buFontTx/>
              <a:buNone/>
              <a:defRPr sz="2800"/>
            </a:lvl4pPr>
            <a:lvl5pPr marL="0" indent="0">
              <a:spcBef>
                <a:spcPts val="600"/>
              </a:spcBef>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3" y="411960"/>
            <a:ext cx="16459201"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914403" y="2400315"/>
            <a:ext cx="16459201" cy="6788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6919005" y="9577558"/>
            <a:ext cx="454608" cy="461661"/>
          </a:xfrm>
          <a:prstGeom prst="rect">
            <a:avLst/>
          </a:prstGeom>
          <a:ln w="12700">
            <a:miter lim="400000"/>
          </a:ln>
        </p:spPr>
        <p:txBody>
          <a:bodyPr wrap="none" lIns="45718" tIns="45718" rIns="45718" bIns="45718" anchor="ctr">
            <a:spAutoFit/>
          </a:bodyPr>
          <a:lstStyle>
            <a:lvl1pPr algn="r">
              <a:defRPr sz="2400">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1828759" rtl="0" latinLnBrk="0">
        <a:lnSpc>
          <a:spcPct val="10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Calibri"/>
        </a:defRPr>
      </a:lvl1pPr>
      <a:lvl2pPr marL="0" marR="0" indent="0" algn="ctr" defTabSz="1828759" rtl="0" latinLnBrk="0">
        <a:lnSpc>
          <a:spcPct val="10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Calibri"/>
        </a:defRPr>
      </a:lvl2pPr>
      <a:lvl3pPr marL="0" marR="0" indent="0" algn="ctr" defTabSz="1828759" rtl="0" latinLnBrk="0">
        <a:lnSpc>
          <a:spcPct val="10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Calibri"/>
        </a:defRPr>
      </a:lvl3pPr>
      <a:lvl4pPr marL="0" marR="0" indent="0" algn="ctr" defTabSz="1828759" rtl="0" latinLnBrk="0">
        <a:lnSpc>
          <a:spcPct val="10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Calibri"/>
        </a:defRPr>
      </a:lvl4pPr>
      <a:lvl5pPr marL="0" marR="0" indent="0" algn="ctr" defTabSz="1828759" rtl="0" latinLnBrk="0">
        <a:lnSpc>
          <a:spcPct val="10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Calibri"/>
        </a:defRPr>
      </a:lvl5pPr>
      <a:lvl6pPr marL="0" marR="0" indent="0" algn="ctr" defTabSz="1828759" rtl="0" latinLnBrk="0">
        <a:lnSpc>
          <a:spcPct val="10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Calibri"/>
        </a:defRPr>
      </a:lvl6pPr>
      <a:lvl7pPr marL="0" marR="0" indent="0" algn="ctr" defTabSz="1828759" rtl="0" latinLnBrk="0">
        <a:lnSpc>
          <a:spcPct val="10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Calibri"/>
        </a:defRPr>
      </a:lvl7pPr>
      <a:lvl8pPr marL="0" marR="0" indent="0" algn="ctr" defTabSz="1828759" rtl="0" latinLnBrk="0">
        <a:lnSpc>
          <a:spcPct val="10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Calibri"/>
        </a:defRPr>
      </a:lvl8pPr>
      <a:lvl9pPr marL="0" marR="0" indent="0" algn="ctr" defTabSz="1828759" rtl="0" latinLnBrk="0">
        <a:lnSpc>
          <a:spcPct val="100000"/>
        </a:lnSpc>
        <a:spcBef>
          <a:spcPts val="0"/>
        </a:spcBef>
        <a:spcAft>
          <a:spcPts val="0"/>
        </a:spcAft>
        <a:buClrTx/>
        <a:buSzTx/>
        <a:buFontTx/>
        <a:buNone/>
        <a:tabLst/>
        <a:defRPr sz="8800" b="0" i="0" u="none" strike="noStrike" cap="none" spc="0" baseline="0">
          <a:solidFill>
            <a:srgbClr val="FFFFFF"/>
          </a:solidFill>
          <a:uFillTx/>
          <a:latin typeface="+mn-lt"/>
          <a:ea typeface="+mn-ea"/>
          <a:cs typeface="+mn-cs"/>
          <a:sym typeface="Calibri"/>
        </a:defRPr>
      </a:lvl9pPr>
    </p:titleStyle>
    <p:bodyStyle>
      <a:lvl1pPr marL="685783" marR="0" indent="-685783" algn="l" defTabSz="1828759" rtl="0" latinLnBrk="0">
        <a:lnSpc>
          <a:spcPct val="100000"/>
        </a:lnSpc>
        <a:spcBef>
          <a:spcPts val="1400"/>
        </a:spcBef>
        <a:spcAft>
          <a:spcPts val="0"/>
        </a:spcAft>
        <a:buClrTx/>
        <a:buSzPct val="100000"/>
        <a:buFont typeface="Arial"/>
        <a:buChar char="•"/>
        <a:tabLst/>
        <a:defRPr sz="6400" b="0" i="0" u="none" strike="noStrike" cap="none" spc="0" baseline="0">
          <a:solidFill>
            <a:srgbClr val="FFFFFF"/>
          </a:solidFill>
          <a:uFillTx/>
          <a:latin typeface="+mn-lt"/>
          <a:ea typeface="+mn-ea"/>
          <a:cs typeface="+mn-cs"/>
          <a:sym typeface="Calibri"/>
        </a:defRPr>
      </a:lvl1pPr>
      <a:lvl2pPr marL="1567505" marR="0" indent="-653126" algn="l" defTabSz="1828759" rtl="0" latinLnBrk="0">
        <a:lnSpc>
          <a:spcPct val="100000"/>
        </a:lnSpc>
        <a:spcBef>
          <a:spcPts val="1400"/>
        </a:spcBef>
        <a:spcAft>
          <a:spcPts val="0"/>
        </a:spcAft>
        <a:buClrTx/>
        <a:buSzPct val="100000"/>
        <a:buFont typeface="Arial"/>
        <a:buChar char="–"/>
        <a:tabLst/>
        <a:defRPr sz="6400" b="0" i="0" u="none" strike="noStrike" cap="none" spc="0" baseline="0">
          <a:solidFill>
            <a:srgbClr val="FFFFFF"/>
          </a:solidFill>
          <a:uFillTx/>
          <a:latin typeface="+mn-lt"/>
          <a:ea typeface="+mn-ea"/>
          <a:cs typeface="+mn-cs"/>
          <a:sym typeface="Calibri"/>
        </a:defRPr>
      </a:lvl2pPr>
      <a:lvl3pPr marL="2438347" marR="0" indent="-609587" algn="l" defTabSz="1828759" rtl="0" latinLnBrk="0">
        <a:lnSpc>
          <a:spcPct val="100000"/>
        </a:lnSpc>
        <a:spcBef>
          <a:spcPts val="1400"/>
        </a:spcBef>
        <a:spcAft>
          <a:spcPts val="0"/>
        </a:spcAft>
        <a:buClrTx/>
        <a:buSzPct val="100000"/>
        <a:buFont typeface="Arial"/>
        <a:buChar char="•"/>
        <a:tabLst/>
        <a:defRPr sz="6400" b="0" i="0" u="none" strike="noStrike" cap="none" spc="0" baseline="0">
          <a:solidFill>
            <a:srgbClr val="FFFFFF"/>
          </a:solidFill>
          <a:uFillTx/>
          <a:latin typeface="+mn-lt"/>
          <a:ea typeface="+mn-ea"/>
          <a:cs typeface="+mn-cs"/>
          <a:sym typeface="Calibri"/>
        </a:defRPr>
      </a:lvl3pPr>
      <a:lvl4pPr marL="3474644" marR="0" indent="-731505" algn="l" defTabSz="1828759" rtl="0" latinLnBrk="0">
        <a:lnSpc>
          <a:spcPct val="100000"/>
        </a:lnSpc>
        <a:spcBef>
          <a:spcPts val="1400"/>
        </a:spcBef>
        <a:spcAft>
          <a:spcPts val="0"/>
        </a:spcAft>
        <a:buClrTx/>
        <a:buSzPct val="100000"/>
        <a:buFont typeface="Arial"/>
        <a:buChar char="–"/>
        <a:tabLst/>
        <a:defRPr sz="6400" b="0" i="0" u="none" strike="noStrike" cap="none" spc="0" baseline="0">
          <a:solidFill>
            <a:srgbClr val="FFFFFF"/>
          </a:solidFill>
          <a:uFillTx/>
          <a:latin typeface="+mn-lt"/>
          <a:ea typeface="+mn-ea"/>
          <a:cs typeface="+mn-cs"/>
          <a:sym typeface="Calibri"/>
        </a:defRPr>
      </a:lvl4pPr>
      <a:lvl5pPr marL="4389023" marR="0" indent="-731505" algn="l" defTabSz="1828759" rtl="0" latinLnBrk="0">
        <a:lnSpc>
          <a:spcPct val="100000"/>
        </a:lnSpc>
        <a:spcBef>
          <a:spcPts val="1400"/>
        </a:spcBef>
        <a:spcAft>
          <a:spcPts val="0"/>
        </a:spcAft>
        <a:buClrTx/>
        <a:buSzPct val="100000"/>
        <a:buFont typeface="Arial"/>
        <a:buChar char="»"/>
        <a:tabLst/>
        <a:defRPr sz="6400" b="0" i="0" u="none" strike="noStrike" cap="none" spc="0" baseline="0">
          <a:solidFill>
            <a:srgbClr val="FFFFFF"/>
          </a:solidFill>
          <a:uFillTx/>
          <a:latin typeface="+mn-lt"/>
          <a:ea typeface="+mn-ea"/>
          <a:cs typeface="+mn-cs"/>
          <a:sym typeface="Calibri"/>
        </a:defRPr>
      </a:lvl5pPr>
      <a:lvl6pPr marL="5303402" marR="0" indent="-731505" algn="l" defTabSz="1828759" rtl="0" latinLnBrk="0">
        <a:lnSpc>
          <a:spcPct val="100000"/>
        </a:lnSpc>
        <a:spcBef>
          <a:spcPts val="1400"/>
        </a:spcBef>
        <a:spcAft>
          <a:spcPts val="0"/>
        </a:spcAft>
        <a:buClrTx/>
        <a:buSzPct val="100000"/>
        <a:buFont typeface="Arial"/>
        <a:buChar char="•"/>
        <a:tabLst/>
        <a:defRPr sz="6400" b="0" i="0" u="none" strike="noStrike" cap="none" spc="0" baseline="0">
          <a:solidFill>
            <a:srgbClr val="FFFFFF"/>
          </a:solidFill>
          <a:uFillTx/>
          <a:latin typeface="+mn-lt"/>
          <a:ea typeface="+mn-ea"/>
          <a:cs typeface="+mn-cs"/>
          <a:sym typeface="Calibri"/>
        </a:defRPr>
      </a:lvl6pPr>
      <a:lvl7pPr marL="6217782" marR="0" indent="-731505" algn="l" defTabSz="1828759" rtl="0" latinLnBrk="0">
        <a:lnSpc>
          <a:spcPct val="100000"/>
        </a:lnSpc>
        <a:spcBef>
          <a:spcPts val="1400"/>
        </a:spcBef>
        <a:spcAft>
          <a:spcPts val="0"/>
        </a:spcAft>
        <a:buClrTx/>
        <a:buSzPct val="100000"/>
        <a:buFont typeface="Arial"/>
        <a:buChar char="•"/>
        <a:tabLst/>
        <a:defRPr sz="6400" b="0" i="0" u="none" strike="noStrike" cap="none" spc="0" baseline="0">
          <a:solidFill>
            <a:srgbClr val="FFFFFF"/>
          </a:solidFill>
          <a:uFillTx/>
          <a:latin typeface="+mn-lt"/>
          <a:ea typeface="+mn-ea"/>
          <a:cs typeface="+mn-cs"/>
          <a:sym typeface="Calibri"/>
        </a:defRPr>
      </a:lvl7pPr>
      <a:lvl8pPr marL="7132161" marR="0" indent="-731505" algn="l" defTabSz="1828759" rtl="0" latinLnBrk="0">
        <a:lnSpc>
          <a:spcPct val="100000"/>
        </a:lnSpc>
        <a:spcBef>
          <a:spcPts val="1400"/>
        </a:spcBef>
        <a:spcAft>
          <a:spcPts val="0"/>
        </a:spcAft>
        <a:buClrTx/>
        <a:buSzPct val="100000"/>
        <a:buFont typeface="Arial"/>
        <a:buChar char="•"/>
        <a:tabLst/>
        <a:defRPr sz="6400" b="0" i="0" u="none" strike="noStrike" cap="none" spc="0" baseline="0">
          <a:solidFill>
            <a:srgbClr val="FFFFFF"/>
          </a:solidFill>
          <a:uFillTx/>
          <a:latin typeface="+mn-lt"/>
          <a:ea typeface="+mn-ea"/>
          <a:cs typeface="+mn-cs"/>
          <a:sym typeface="Calibri"/>
        </a:defRPr>
      </a:lvl8pPr>
      <a:lvl9pPr marL="8046542" marR="0" indent="-731505" algn="l" defTabSz="1828759" rtl="0" latinLnBrk="0">
        <a:lnSpc>
          <a:spcPct val="100000"/>
        </a:lnSpc>
        <a:spcBef>
          <a:spcPts val="1400"/>
        </a:spcBef>
        <a:spcAft>
          <a:spcPts val="0"/>
        </a:spcAft>
        <a:buClrTx/>
        <a:buSzPct val="100000"/>
        <a:buFont typeface="Arial"/>
        <a:buChar char="•"/>
        <a:tabLst/>
        <a:defRPr sz="6400" b="0" i="0" u="none" strike="noStrike" cap="none" spc="0" baseline="0">
          <a:solidFill>
            <a:srgbClr val="FFFFFF"/>
          </a:solidFill>
          <a:uFillTx/>
          <a:latin typeface="+mn-lt"/>
          <a:ea typeface="+mn-ea"/>
          <a:cs typeface="+mn-cs"/>
          <a:sym typeface="Calibri"/>
        </a:defRPr>
      </a:lvl9pPr>
    </p:bodyStyle>
    <p:otherStyle>
      <a:lvl1pPr marL="0" marR="0" indent="0" algn="r" defTabSz="182875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0" algn="r" defTabSz="182875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0" algn="r" defTabSz="182875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0" algn="r" defTabSz="182875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0" algn="r" defTabSz="182875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0" algn="r" defTabSz="182875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0" algn="r" defTabSz="182875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0" algn="r" defTabSz="182875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0" algn="r" defTabSz="182875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test&#10;&#10;Description automatically generated">
            <a:extLst>
              <a:ext uri="{FF2B5EF4-FFF2-40B4-BE49-F238E27FC236}">
                <a16:creationId xmlns:a16="http://schemas.microsoft.com/office/drawing/2014/main" id="{530AA710-4B43-E1D7-11D1-2D0BF7F3C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orizontal Radar 1080p60_v1      ">
            <a:hlinkClick r:id="" action="ppaction://media"/>
            <a:extLst>
              <a:ext uri="{FF2B5EF4-FFF2-40B4-BE49-F238E27FC236}">
                <a16:creationId xmlns:a16="http://schemas.microsoft.com/office/drawing/2014/main" id="{ABD695C6-15BA-A318-B4B5-FBC2934B43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5" y="904"/>
            <a:ext cx="18284826" cy="10285214"/>
          </a:xfrm>
          <a:prstGeom prst="rect">
            <a:avLst/>
          </a:prstGeom>
        </p:spPr>
      </p:pic>
      <p:sp>
        <p:nvSpPr>
          <p:cNvPr id="2" name="TextBox 1">
            <a:extLst>
              <a:ext uri="{FF2B5EF4-FFF2-40B4-BE49-F238E27FC236}">
                <a16:creationId xmlns:a16="http://schemas.microsoft.com/office/drawing/2014/main" id="{FBED78C1-FD4C-527C-5D16-A5C681DC794A}"/>
              </a:ext>
            </a:extLst>
          </p:cNvPr>
          <p:cNvSpPr txBox="1"/>
          <p:nvPr/>
        </p:nvSpPr>
        <p:spPr>
          <a:xfrm>
            <a:off x="16459548" y="9517458"/>
            <a:ext cx="1532760" cy="52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24" tIns="91424" rIns="91424" bIns="91424" numCol="1" spcCol="38100" rtlCol="0" anchor="t">
            <a:spAutoFit/>
          </a:bodyPr>
          <a:lstStyle/>
          <a:p>
            <a:pPr algn="ctr"/>
            <a:r>
              <a:rPr lang="en-US" sz="2200" dirty="0">
                <a:solidFill>
                  <a:srgbClr val="FFFFFF"/>
                </a:solidFill>
                <a:latin typeface="+mn-lt"/>
              </a:rPr>
              <a:t>1080p60fps</a:t>
            </a:r>
            <a:endParaRPr lang="en-NZ" sz="2200" dirty="0">
              <a:solidFill>
                <a:srgbClr val="FFFFFF"/>
              </a:solidFill>
              <a:latin typeface="+mn-lt"/>
            </a:endParaRPr>
          </a:p>
        </p:txBody>
      </p:sp>
      <p:sp>
        <p:nvSpPr>
          <p:cNvPr id="3" name="TextBox 2">
            <a:extLst>
              <a:ext uri="{FF2B5EF4-FFF2-40B4-BE49-F238E27FC236}">
                <a16:creationId xmlns:a16="http://schemas.microsoft.com/office/drawing/2014/main" id="{04D88D04-298F-459F-13C4-C52665082AB4}"/>
              </a:ext>
            </a:extLst>
          </p:cNvPr>
          <p:cNvSpPr txBox="1"/>
          <p:nvPr/>
        </p:nvSpPr>
        <p:spPr>
          <a:xfrm>
            <a:off x="295714" y="9517458"/>
            <a:ext cx="1532760" cy="52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24" tIns="91424" rIns="91424" bIns="91424" numCol="1" spcCol="38100" rtlCol="0" anchor="t">
            <a:spAutoFit/>
          </a:bodyPr>
          <a:lstStyle/>
          <a:p>
            <a:pPr algn="ctr"/>
            <a:r>
              <a:rPr lang="en-US" sz="2200" dirty="0">
                <a:solidFill>
                  <a:schemeClr val="bg1"/>
                </a:solidFill>
                <a:latin typeface="+mn-lt"/>
              </a:rPr>
              <a:t>1080p60fps</a:t>
            </a:r>
            <a:endParaRPr lang="en-NZ" sz="2200" dirty="0">
              <a:solidFill>
                <a:schemeClr val="bg1"/>
              </a:solidFill>
              <a:latin typeface="+mn-lt"/>
            </a:endParaRPr>
          </a:p>
        </p:txBody>
      </p:sp>
    </p:spTree>
    <p:extLst>
      <p:ext uri="{BB962C8B-B14F-4D97-AF65-F5344CB8AC3E}">
        <p14:creationId xmlns:p14="http://schemas.microsoft.com/office/powerpoint/2010/main" val="1821912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Vertical Radar 1080p60_v1      ">
            <a:hlinkClick r:id="" action="ppaction://media"/>
            <a:extLst>
              <a:ext uri="{FF2B5EF4-FFF2-40B4-BE49-F238E27FC236}">
                <a16:creationId xmlns:a16="http://schemas.microsoft.com/office/drawing/2014/main" id="{84A4E472-28F5-0EC7-DF95-E1365BDFEB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5" y="904"/>
            <a:ext cx="18284826" cy="10285214"/>
          </a:xfrm>
          <a:prstGeom prst="rect">
            <a:avLst/>
          </a:prstGeom>
        </p:spPr>
      </p:pic>
      <p:sp>
        <p:nvSpPr>
          <p:cNvPr id="10" name="TextBox 9">
            <a:extLst>
              <a:ext uri="{FF2B5EF4-FFF2-40B4-BE49-F238E27FC236}">
                <a16:creationId xmlns:a16="http://schemas.microsoft.com/office/drawing/2014/main" id="{95702F5E-F6D1-457E-130B-9918D7684631}"/>
              </a:ext>
            </a:extLst>
          </p:cNvPr>
          <p:cNvSpPr txBox="1"/>
          <p:nvPr/>
        </p:nvSpPr>
        <p:spPr>
          <a:xfrm>
            <a:off x="16459548" y="9517458"/>
            <a:ext cx="1532760" cy="52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24" tIns="91424" rIns="91424" bIns="91424" numCol="1" spcCol="38100" rtlCol="0" anchor="t">
            <a:spAutoFit/>
          </a:bodyPr>
          <a:lstStyle/>
          <a:p>
            <a:pPr algn="ctr"/>
            <a:r>
              <a:rPr lang="en-US" sz="2200" dirty="0">
                <a:solidFill>
                  <a:srgbClr val="FFFFFF"/>
                </a:solidFill>
                <a:latin typeface="+mn-lt"/>
              </a:rPr>
              <a:t>1080p60fps</a:t>
            </a:r>
            <a:endParaRPr lang="en-NZ" sz="2200" dirty="0">
              <a:solidFill>
                <a:srgbClr val="FFFFFF"/>
              </a:solidFill>
              <a:latin typeface="+mn-lt"/>
            </a:endParaRPr>
          </a:p>
        </p:txBody>
      </p:sp>
      <p:sp>
        <p:nvSpPr>
          <p:cNvPr id="11" name="TextBox 10">
            <a:extLst>
              <a:ext uri="{FF2B5EF4-FFF2-40B4-BE49-F238E27FC236}">
                <a16:creationId xmlns:a16="http://schemas.microsoft.com/office/drawing/2014/main" id="{0BB89B9E-39E9-F6AA-B12D-1F89019582D1}"/>
              </a:ext>
            </a:extLst>
          </p:cNvPr>
          <p:cNvSpPr txBox="1"/>
          <p:nvPr/>
        </p:nvSpPr>
        <p:spPr>
          <a:xfrm>
            <a:off x="295714" y="9517458"/>
            <a:ext cx="1532760" cy="52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24" tIns="91424" rIns="91424" bIns="91424" numCol="1" spcCol="38100" rtlCol="0" anchor="t">
            <a:spAutoFit/>
          </a:bodyPr>
          <a:lstStyle/>
          <a:p>
            <a:pPr algn="ctr"/>
            <a:r>
              <a:rPr lang="en-US" sz="2200" dirty="0">
                <a:solidFill>
                  <a:schemeClr val="bg1"/>
                </a:solidFill>
                <a:latin typeface="+mn-lt"/>
              </a:rPr>
              <a:t>1080p60fps</a:t>
            </a:r>
            <a:endParaRPr lang="en-NZ" sz="2200" dirty="0">
              <a:solidFill>
                <a:schemeClr val="bg1"/>
              </a:solidFill>
              <a:latin typeface="+mn-lt"/>
            </a:endParaRPr>
          </a:p>
        </p:txBody>
      </p:sp>
    </p:spTree>
    <p:extLst>
      <p:ext uri="{BB962C8B-B14F-4D97-AF65-F5344CB8AC3E}">
        <p14:creationId xmlns:p14="http://schemas.microsoft.com/office/powerpoint/2010/main" val="26849855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xfrm>
            <a:off x="1595" y="1270662"/>
            <a:ext cx="18284826" cy="8315196"/>
          </a:xfrm>
          <a:prstGeom prst="rect">
            <a:avLst/>
          </a:prstGeom>
        </p:spPr>
        <p:txBody>
          <a:bodyPr/>
          <a:lstStyle/>
          <a:p>
            <a:pPr>
              <a:defRPr sz="7200">
                <a:latin typeface="HelveticaNeueLT Pro 45 Lt"/>
                <a:ea typeface="HelveticaNeueLT Pro 45 Lt"/>
                <a:cs typeface="HelveticaNeueLT Pro 45 Lt"/>
                <a:sym typeface="HelveticaNeueLT Pro 45 Lt"/>
              </a:defRPr>
            </a:pPr>
            <a:r>
              <a:rPr sz="13126" dirty="0"/>
              <a:t>Audio Test</a:t>
            </a:r>
            <a:br>
              <a:rPr lang="en-US" sz="12450" dirty="0"/>
            </a:br>
            <a:r>
              <a:rPr lang="en-NZ" sz="2250" dirty="0"/>
              <a:t> </a:t>
            </a:r>
            <a:br>
              <a:rPr dirty="0"/>
            </a:br>
            <a:r>
              <a:rPr lang="en-US" sz="4050" dirty="0"/>
              <a:t>A song is </a:t>
            </a:r>
            <a:r>
              <a:rPr sz="4050" dirty="0"/>
              <a:t>playing on</a:t>
            </a:r>
            <a:r>
              <a:rPr lang="en-US" sz="4050" dirty="0"/>
              <a:t> an endless</a:t>
            </a:r>
            <a:r>
              <a:rPr sz="4050" dirty="0"/>
              <a:t> loop</a:t>
            </a:r>
            <a:br>
              <a:rPr sz="9400" dirty="0"/>
            </a:br>
            <a:r>
              <a:rPr sz="3750" dirty="0"/>
              <a:t> </a:t>
            </a:r>
            <a:br>
              <a:rPr sz="3200" dirty="0"/>
            </a:br>
            <a:r>
              <a:rPr sz="6400" dirty="0"/>
              <a:t>Artist: Fat Freddy’s Drop</a:t>
            </a:r>
            <a:br>
              <a:rPr sz="6400" dirty="0"/>
            </a:br>
            <a:r>
              <a:rPr sz="6400" dirty="0"/>
              <a:t>Song: Novak</a:t>
            </a:r>
            <a:br>
              <a:rPr sz="6400" dirty="0"/>
            </a:br>
            <a:endParaRPr sz="6400" dirty="0"/>
          </a:p>
        </p:txBody>
      </p:sp>
      <p:sp>
        <p:nvSpPr>
          <p:cNvPr id="114" name="Rectangle 4"/>
          <p:cNvSpPr/>
          <p:nvPr/>
        </p:nvSpPr>
        <p:spPr>
          <a:xfrm>
            <a:off x="1595" y="904"/>
            <a:ext cx="18284826" cy="10285214"/>
          </a:xfrm>
          <a:prstGeom prst="rect">
            <a:avLst/>
          </a:prstGeom>
          <a:ln w="57150">
            <a:solidFill>
              <a:srgbClr val="00B050"/>
            </a:solidFill>
          </a:ln>
        </p:spPr>
        <p:txBody>
          <a:bodyPr lIns="91424" tIns="91424" rIns="91424" bIns="91424" anchor="ctr"/>
          <a:lstStyle/>
          <a:p>
            <a:pPr algn="ctr">
              <a:defRPr>
                <a:solidFill>
                  <a:srgbClr val="FFFFFF"/>
                </a:solidFill>
                <a:latin typeface="+mn-lt"/>
                <a:ea typeface="+mn-ea"/>
                <a:cs typeface="+mn-cs"/>
                <a:sym typeface="Calibri"/>
              </a:defRPr>
            </a:pPr>
            <a:endParaRPr sz="7200"/>
          </a:p>
        </p:txBody>
      </p:sp>
      <p:pic>
        <p:nvPicPr>
          <p:cNvPr id="2" name="Fat Freddy's Drop - Novak">
            <a:hlinkClick r:id="" action="ppaction://media"/>
            <a:extLst>
              <a:ext uri="{FF2B5EF4-FFF2-40B4-BE49-F238E27FC236}">
                <a16:creationId xmlns:a16="http://schemas.microsoft.com/office/drawing/2014/main" id="{0D753EC3-6BC2-0C87-1927-A30CBF6BCE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735" y="363510"/>
            <a:ext cx="1218988" cy="121898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3"/>
          <p:cNvSpPr/>
          <p:nvPr/>
        </p:nvSpPr>
        <p:spPr>
          <a:xfrm>
            <a:off x="1595" y="904"/>
            <a:ext cx="18284826" cy="10285214"/>
          </a:xfrm>
          <a:prstGeom prst="rect">
            <a:avLst/>
          </a:prstGeom>
          <a:ln w="57150">
            <a:solidFill>
              <a:srgbClr val="00B050"/>
            </a:solidFill>
          </a:ln>
        </p:spPr>
        <p:txBody>
          <a:bodyPr lIns="91424" tIns="91424" rIns="91424" bIns="91424" anchor="ctr"/>
          <a:lstStyle/>
          <a:p>
            <a:pPr algn="ctr">
              <a:defRPr>
                <a:solidFill>
                  <a:srgbClr val="FFFFFF"/>
                </a:solidFill>
                <a:latin typeface="+mn-lt"/>
                <a:ea typeface="+mn-ea"/>
                <a:cs typeface="+mn-cs"/>
                <a:sym typeface="Calibri"/>
              </a:defRPr>
            </a:pPr>
            <a:endParaRPr sz="7200"/>
          </a:p>
        </p:txBody>
      </p:sp>
      <p:pic>
        <p:nvPicPr>
          <p:cNvPr id="2" name="LeftRight Test">
            <a:hlinkClick r:id="" action="ppaction://media"/>
            <a:extLst>
              <a:ext uri="{FF2B5EF4-FFF2-40B4-BE49-F238E27FC236}">
                <a16:creationId xmlns:a16="http://schemas.microsoft.com/office/drawing/2014/main" id="{D6221B54-312D-7B72-8C35-2E1E2E9F6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4473" y="506367"/>
            <a:ext cx="1218988" cy="1218988"/>
          </a:xfrm>
          <a:prstGeom prst="rect">
            <a:avLst/>
          </a:prstGeom>
        </p:spPr>
      </p:pic>
      <p:sp>
        <p:nvSpPr>
          <p:cNvPr id="3" name="Title 1">
            <a:extLst>
              <a:ext uri="{FF2B5EF4-FFF2-40B4-BE49-F238E27FC236}">
                <a16:creationId xmlns:a16="http://schemas.microsoft.com/office/drawing/2014/main" id="{29509922-F9C4-F6B4-A323-7924C21C3280}"/>
              </a:ext>
            </a:extLst>
          </p:cNvPr>
          <p:cNvSpPr txBox="1">
            <a:spLocks noGrp="1"/>
          </p:cNvSpPr>
          <p:nvPr>
            <p:ph type="title"/>
          </p:nvPr>
        </p:nvSpPr>
        <p:spPr>
          <a:xfrm>
            <a:off x="1595" y="1270662"/>
            <a:ext cx="18284826" cy="8315196"/>
          </a:xfrm>
          <a:prstGeom prst="rect">
            <a:avLst/>
          </a:prstGeom>
        </p:spPr>
        <p:txBody>
          <a:bodyPr/>
          <a:lstStyle/>
          <a:p>
            <a:pPr>
              <a:defRPr sz="7200">
                <a:latin typeface="HelveticaNeueLT Pro 45 Lt"/>
                <a:ea typeface="HelveticaNeueLT Pro 45 Lt"/>
                <a:cs typeface="HelveticaNeueLT Pro 45 Lt"/>
                <a:sym typeface="HelveticaNeueLT Pro 45 Lt"/>
              </a:defRPr>
            </a:pPr>
            <a:r>
              <a:rPr lang="en-US" sz="13126" dirty="0"/>
              <a:t>Left/Right</a:t>
            </a:r>
            <a:r>
              <a:rPr sz="13126" dirty="0"/>
              <a:t> Tes</a:t>
            </a:r>
            <a:r>
              <a:rPr lang="en-US" sz="13126" dirty="0"/>
              <a:t>t</a:t>
            </a:r>
            <a:br>
              <a:rPr sz="9400" dirty="0"/>
            </a:br>
            <a:r>
              <a:rPr sz="3200" dirty="0"/>
              <a:t> </a:t>
            </a:r>
            <a:br>
              <a:rPr sz="3200" dirty="0"/>
            </a:br>
            <a:r>
              <a:rPr lang="en-US" sz="4726" dirty="0" err="1"/>
              <a:t>Test</a:t>
            </a:r>
            <a:r>
              <a:rPr lang="en-US" sz="4726" dirty="0"/>
              <a:t> audio is playing on an endless loop</a:t>
            </a:r>
            <a:br>
              <a:rPr sz="6400" dirty="0"/>
            </a:br>
            <a:endParaRPr sz="6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1"/>
          <p:cNvSpPr txBox="1">
            <a:spLocks noGrp="1"/>
          </p:cNvSpPr>
          <p:nvPr>
            <p:ph type="title"/>
          </p:nvPr>
        </p:nvSpPr>
        <p:spPr>
          <a:xfrm>
            <a:off x="915840" y="412792"/>
            <a:ext cx="16456342" cy="1714202"/>
          </a:xfrm>
          <a:prstGeom prst="rect">
            <a:avLst/>
          </a:prstGeom>
        </p:spPr>
        <p:txBody>
          <a:bodyPr/>
          <a:lstStyle/>
          <a:p>
            <a:endParaRPr/>
          </a:p>
        </p:txBody>
      </p:sp>
      <p:pic>
        <p:nvPicPr>
          <p:cNvPr id="120" name="25+50fps sync test" descr="25+50fps sync test"/>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904"/>
            <a:ext cx="18319040" cy="1028521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16" fill="hold"/>
                                        <p:tgtEl>
                                          <p:spTgt spid="120"/>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20"/>
                </p:tgtEl>
              </p:cMediaNode>
            </p:video>
            <p:seq concurrent="1" prevAc="none" nextAc="seek">
              <p:cTn id="12" restart="whenNotActive" fill="hold" evtFilter="cancelBubble" nodeType="interactiveSeq">
                <p:stCondLst>
                  <p:cond evt="onClick" delay="0">
                    <p:tgtEl>
                      <p:spTgt spid="1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0"/>
                                        </p:tgtEl>
                                      </p:cBhvr>
                                    </p:cmd>
                                  </p:childTnLst>
                                </p:cTn>
                              </p:par>
                            </p:childTnLst>
                          </p:cTn>
                        </p:par>
                      </p:childTnLst>
                    </p:cTn>
                  </p:par>
                </p:childTnLst>
              </p:cTn>
              <p:nextCondLst>
                <p:cond evt="onClick" delay="0">
                  <p:tgtEl>
                    <p:spTgt spid="12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60fps_Sync-Footage-V1-H264" descr="60fps_Sync-Footage-V1-H26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95" y="904"/>
            <a:ext cx="18284826" cy="10285214"/>
          </a:xfrm>
          <a:prstGeom prst="rect">
            <a:avLst/>
          </a:prstGeom>
          <a:ln w="12700">
            <a:miter lim="400000"/>
          </a:ln>
        </p:spPr>
      </p:pic>
      <p:sp>
        <p:nvSpPr>
          <p:cNvPr id="124" name="1920 x 1080…"/>
          <p:cNvSpPr txBox="1"/>
          <p:nvPr/>
        </p:nvSpPr>
        <p:spPr>
          <a:xfrm>
            <a:off x="6726570" y="1497015"/>
            <a:ext cx="4834860" cy="1907541"/>
          </a:xfrm>
          <a:prstGeom prst="rect">
            <a:avLst/>
          </a:prstGeom>
          <a:solidFill>
            <a:srgbClr val="7C5AB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ctr">
            <a:spAutoFit/>
          </a:bodyPr>
          <a:lstStyle/>
          <a:p>
            <a:pPr algn="ctr">
              <a:defRPr sz="2800">
                <a:solidFill>
                  <a:srgbClr val="FFFFFF"/>
                </a:solidFill>
                <a:latin typeface="Calibri Light"/>
                <a:ea typeface="Calibri Light"/>
                <a:cs typeface="Calibri Light"/>
                <a:sym typeface="Calibri Light"/>
              </a:defRPr>
            </a:pPr>
            <a:r>
              <a:rPr sz="5598" dirty="0"/>
              <a:t>1920 x 1080</a:t>
            </a:r>
          </a:p>
          <a:p>
            <a:pPr algn="ctr">
              <a:defRPr sz="2800">
                <a:solidFill>
                  <a:srgbClr val="FFFFFF"/>
                </a:solidFill>
                <a:latin typeface="Calibri Light"/>
                <a:ea typeface="Calibri Light"/>
                <a:cs typeface="Calibri Light"/>
                <a:sym typeface="Calibri Light"/>
              </a:defRPr>
            </a:pPr>
            <a:r>
              <a:rPr sz="5598" dirty="0"/>
              <a:t>60fps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42" fill="hold"/>
                                        <p:tgtEl>
                                          <p:spTgt spid="12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22"/>
                </p:tgtEl>
              </p:cMediaNode>
            </p:video>
            <p:seq concurrent="1" prevAc="none" nextAc="seek">
              <p:cTn id="12" restart="whenNotActive" fill="hold" evtFilter="cancelBubble" nodeType="interactiveSeq">
                <p:stCondLst>
                  <p:cond evt="onClick" delay="0">
                    <p:tgtEl>
                      <p:spTgt spid="1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2"/>
                                        </p:tgtEl>
                                      </p:cBhvr>
                                    </p:cmd>
                                  </p:childTnLst>
                                </p:cTn>
                              </p:par>
                            </p:childTnLst>
                          </p:cTn>
                        </p:par>
                      </p:childTnLst>
                    </p:cTn>
                  </p:par>
                </p:childTnLst>
              </p:cTn>
              <p:nextCondLst>
                <p:cond evt="onClick" delay="0">
                  <p:tgtEl>
                    <p:spTgt spid="12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black and white screen&#10;&#10;Description automatically generated">
            <a:extLst>
              <a:ext uri="{FF2B5EF4-FFF2-40B4-BE49-F238E27FC236}">
                <a16:creationId xmlns:a16="http://schemas.microsoft.com/office/drawing/2014/main" id="{8F9DF852-A7BA-73F0-07B2-6DC807D33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 y="645"/>
            <a:ext cx="18285714" cy="10285714"/>
          </a:xfrm>
          <a:prstGeom prst="rect">
            <a:avLst/>
          </a:prstGeom>
        </p:spPr>
      </p:pic>
    </p:spTree>
    <p:extLst>
      <p:ext uri="{BB962C8B-B14F-4D97-AF65-F5344CB8AC3E}">
        <p14:creationId xmlns:p14="http://schemas.microsoft.com/office/powerpoint/2010/main" val="152245554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id of dots&#10;&#10;Description automatically generated">
            <a:extLst>
              <a:ext uri="{FF2B5EF4-FFF2-40B4-BE49-F238E27FC236}">
                <a16:creationId xmlns:a16="http://schemas.microsoft.com/office/drawing/2014/main" id="{3099C0CF-10B0-B8B1-4562-D8973EFF6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 y="645"/>
            <a:ext cx="18285714" cy="10285714"/>
          </a:xfrm>
          <a:prstGeom prst="rect">
            <a:avLst/>
          </a:prstGeom>
        </p:spPr>
      </p:pic>
    </p:spTree>
    <p:extLst>
      <p:ext uri="{BB962C8B-B14F-4D97-AF65-F5344CB8AC3E}">
        <p14:creationId xmlns:p14="http://schemas.microsoft.com/office/powerpoint/2010/main" val="123604599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best colour bars_v1.png" descr="best colour bars_v1.png"/>
          <p:cNvPicPr>
            <a:picLocks noChangeAspect="1"/>
          </p:cNvPicPr>
          <p:nvPr/>
        </p:nvPicPr>
        <p:blipFill>
          <a:blip r:embed="rId3"/>
          <a:stretch>
            <a:fillRect/>
          </a:stretch>
        </p:blipFill>
        <p:spPr>
          <a:xfrm>
            <a:off x="1595" y="904"/>
            <a:ext cx="18284826" cy="1028521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2" descr="Picture 2"/>
          <p:cNvPicPr>
            <a:picLocks noChangeAspect="1"/>
          </p:cNvPicPr>
          <p:nvPr/>
        </p:nvPicPr>
        <p:blipFill>
          <a:blip r:embed="rId3"/>
          <a:stretch>
            <a:fillRect/>
          </a:stretch>
        </p:blipFill>
        <p:spPr>
          <a:xfrm>
            <a:off x="1595" y="904"/>
            <a:ext cx="18284826" cy="1028521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E3E6AAC-3504-BE00-7CCF-893E8D240B54}"/>
              </a:ext>
            </a:extLst>
          </p:cNvPr>
          <p:cNvSpPr/>
          <p:nvPr/>
        </p:nvSpPr>
        <p:spPr>
          <a:xfrm>
            <a:off x="1595" y="904"/>
            <a:ext cx="18284826" cy="10285214"/>
          </a:xfrm>
          <a:prstGeom prst="rect">
            <a:avLst/>
          </a:prstGeom>
          <a:solidFill>
            <a:srgbClr val="468CC6"/>
          </a:solidFill>
          <a:ln w="57150">
            <a:solidFill>
              <a:srgbClr val="00B050"/>
            </a:solidFill>
          </a:ln>
        </p:spPr>
        <p:txBody>
          <a:bodyPr lIns="91424" tIns="91424" rIns="91424" bIns="91424" anchor="ctr"/>
          <a:lstStyle/>
          <a:p>
            <a:pPr algn="ctr">
              <a:defRPr>
                <a:solidFill>
                  <a:srgbClr val="FFFFFF"/>
                </a:solidFill>
                <a:latin typeface="+mn-lt"/>
                <a:ea typeface="+mn-ea"/>
                <a:cs typeface="+mn-cs"/>
                <a:sym typeface="Calibri"/>
              </a:defRPr>
            </a:pPr>
            <a:endParaRPr sz="4000" dirty="0"/>
          </a:p>
        </p:txBody>
      </p:sp>
      <p:sp>
        <p:nvSpPr>
          <p:cNvPr id="6" name="Title 1">
            <a:extLst>
              <a:ext uri="{FF2B5EF4-FFF2-40B4-BE49-F238E27FC236}">
                <a16:creationId xmlns:a16="http://schemas.microsoft.com/office/drawing/2014/main" id="{67B6213C-73D0-5BC1-D420-36282F2DED52}"/>
              </a:ext>
            </a:extLst>
          </p:cNvPr>
          <p:cNvSpPr txBox="1">
            <a:spLocks noGrp="1"/>
          </p:cNvSpPr>
          <p:nvPr>
            <p:ph type="title"/>
          </p:nvPr>
        </p:nvSpPr>
        <p:spPr>
          <a:xfrm>
            <a:off x="1595" y="904"/>
            <a:ext cx="18284826" cy="10285214"/>
          </a:xfrm>
          <a:prstGeom prst="rect">
            <a:avLst/>
          </a:prstGeom>
        </p:spPr>
        <p:txBody>
          <a:bodyPr>
            <a:normAutofit/>
          </a:bodyPr>
          <a:lstStyle/>
          <a:p>
            <a:pPr>
              <a:defRPr sz="7200">
                <a:latin typeface="HelveticaNeueLT Pro 45 Lt"/>
                <a:ea typeface="HelveticaNeueLT Pro 45 Lt"/>
                <a:cs typeface="HelveticaNeueLT Pro 45 Lt"/>
                <a:sym typeface="HelveticaNeueLT Pro 45 Lt"/>
              </a:defRPr>
            </a:pPr>
            <a:r>
              <a:rPr lang="en-US" sz="23000" dirty="0">
                <a:latin typeface="Calibri" panose="020F0502020204030204" pitchFamily="34" charset="0"/>
                <a:ea typeface="Calibri" panose="020F0502020204030204" pitchFamily="34" charset="0"/>
                <a:cs typeface="Calibri" panose="020F0502020204030204" pitchFamily="34" charset="0"/>
              </a:rPr>
              <a:t>PPT 1</a:t>
            </a:r>
            <a:endParaRPr sz="23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399242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with different shades of brown&#10;&#10;Description automatically generated">
            <a:extLst>
              <a:ext uri="{FF2B5EF4-FFF2-40B4-BE49-F238E27FC236}">
                <a16:creationId xmlns:a16="http://schemas.microsoft.com/office/drawing/2014/main" id="{4FD7D3AE-004C-CEBD-1ED8-EFD84446F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 y="904"/>
            <a:ext cx="18284826" cy="10285214"/>
          </a:xfrm>
          <a:prstGeom prst="rect">
            <a:avLst/>
          </a:prstGeom>
        </p:spPr>
      </p:pic>
    </p:spTree>
    <p:extLst>
      <p:ext uri="{BB962C8B-B14F-4D97-AF65-F5344CB8AC3E}">
        <p14:creationId xmlns:p14="http://schemas.microsoft.com/office/powerpoint/2010/main" val="289608117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the floor looking at a computer&#10;&#10;Description automatically generated">
            <a:extLst>
              <a:ext uri="{FF2B5EF4-FFF2-40B4-BE49-F238E27FC236}">
                <a16:creationId xmlns:a16="http://schemas.microsoft.com/office/drawing/2014/main" id="{D94FF0C8-ACEF-C14E-6F54-3F1D08F2881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val="0"/>
              </a:ext>
            </a:extLst>
          </a:blip>
          <a:stretch>
            <a:fillRect/>
          </a:stretch>
        </p:blipFill>
        <p:spPr>
          <a:xfrm>
            <a:off x="1589" y="-829533"/>
            <a:ext cx="18284824" cy="12189882"/>
          </a:xfrm>
          <a:prstGeom prst="rect">
            <a:avLst/>
          </a:prstGeom>
        </p:spPr>
      </p:pic>
    </p:spTree>
    <p:extLst>
      <p:ext uri="{BB962C8B-B14F-4D97-AF65-F5344CB8AC3E}">
        <p14:creationId xmlns:p14="http://schemas.microsoft.com/office/powerpoint/2010/main" val="351332499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E3E6AAC-3504-BE00-7CCF-893E8D240B54}"/>
              </a:ext>
            </a:extLst>
          </p:cNvPr>
          <p:cNvSpPr/>
          <p:nvPr/>
        </p:nvSpPr>
        <p:spPr>
          <a:xfrm>
            <a:off x="1595" y="904"/>
            <a:ext cx="18284826" cy="10285214"/>
          </a:xfrm>
          <a:prstGeom prst="rect">
            <a:avLst/>
          </a:prstGeom>
          <a:solidFill>
            <a:srgbClr val="A1C863"/>
          </a:solidFill>
          <a:ln w="57150">
            <a:solidFill>
              <a:srgbClr val="00B050"/>
            </a:solidFill>
          </a:ln>
        </p:spPr>
        <p:txBody>
          <a:bodyPr lIns="91424" tIns="91424" rIns="91424" bIns="91424" anchor="ctr"/>
          <a:lstStyle/>
          <a:p>
            <a:pPr algn="ctr">
              <a:defRPr>
                <a:solidFill>
                  <a:srgbClr val="FFFFFF"/>
                </a:solidFill>
                <a:latin typeface="+mn-lt"/>
                <a:ea typeface="+mn-ea"/>
                <a:cs typeface="+mn-cs"/>
                <a:sym typeface="Calibri"/>
              </a:defRPr>
            </a:pPr>
            <a:endParaRPr sz="7200" dirty="0"/>
          </a:p>
        </p:txBody>
      </p:sp>
      <p:sp>
        <p:nvSpPr>
          <p:cNvPr id="6" name="Title 1">
            <a:extLst>
              <a:ext uri="{FF2B5EF4-FFF2-40B4-BE49-F238E27FC236}">
                <a16:creationId xmlns:a16="http://schemas.microsoft.com/office/drawing/2014/main" id="{67B6213C-73D0-5BC1-D420-36282F2DED52}"/>
              </a:ext>
            </a:extLst>
          </p:cNvPr>
          <p:cNvSpPr txBox="1">
            <a:spLocks noGrp="1"/>
          </p:cNvSpPr>
          <p:nvPr>
            <p:ph type="title"/>
          </p:nvPr>
        </p:nvSpPr>
        <p:spPr>
          <a:xfrm>
            <a:off x="1595" y="904"/>
            <a:ext cx="18284826" cy="10285214"/>
          </a:xfrm>
          <a:prstGeom prst="rect">
            <a:avLst/>
          </a:prstGeom>
        </p:spPr>
        <p:txBody>
          <a:bodyPr>
            <a:normAutofit/>
          </a:bodyPr>
          <a:lstStyle/>
          <a:p>
            <a:pPr>
              <a:defRPr sz="7200">
                <a:latin typeface="HelveticaNeueLT Pro 45 Lt"/>
                <a:ea typeface="HelveticaNeueLT Pro 45 Lt"/>
                <a:cs typeface="HelveticaNeueLT Pro 45 Lt"/>
                <a:sym typeface="HelveticaNeueLT Pro 45 Lt"/>
              </a:defRPr>
            </a:pPr>
            <a:r>
              <a:rPr lang="en-US" sz="23000" dirty="0">
                <a:latin typeface="Calibri" panose="020F0502020204030204" pitchFamily="34" charset="0"/>
                <a:ea typeface="Calibri" panose="020F0502020204030204" pitchFamily="34" charset="0"/>
                <a:cs typeface="Calibri" panose="020F0502020204030204" pitchFamily="34" charset="0"/>
              </a:rPr>
              <a:t>PPT 5</a:t>
            </a:r>
            <a:endParaRPr sz="23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667745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E3E6AAC-3504-BE00-7CCF-893E8D240B54}"/>
              </a:ext>
            </a:extLst>
          </p:cNvPr>
          <p:cNvSpPr/>
          <p:nvPr/>
        </p:nvSpPr>
        <p:spPr>
          <a:xfrm>
            <a:off x="1595" y="904"/>
            <a:ext cx="18284826" cy="10285214"/>
          </a:xfrm>
          <a:prstGeom prst="rect">
            <a:avLst/>
          </a:prstGeom>
          <a:solidFill>
            <a:srgbClr val="E1D76C"/>
          </a:solidFill>
          <a:ln w="57150">
            <a:solidFill>
              <a:srgbClr val="00B050"/>
            </a:solidFill>
          </a:ln>
        </p:spPr>
        <p:txBody>
          <a:bodyPr lIns="91424" tIns="91424" rIns="91424" bIns="91424" anchor="ctr"/>
          <a:lstStyle/>
          <a:p>
            <a:pPr algn="ctr">
              <a:defRPr>
                <a:solidFill>
                  <a:srgbClr val="FFFFFF"/>
                </a:solidFill>
                <a:latin typeface="+mn-lt"/>
                <a:ea typeface="+mn-ea"/>
                <a:cs typeface="+mn-cs"/>
                <a:sym typeface="Calibri"/>
              </a:defRPr>
            </a:pPr>
            <a:endParaRPr sz="7200" dirty="0"/>
          </a:p>
        </p:txBody>
      </p:sp>
      <p:sp>
        <p:nvSpPr>
          <p:cNvPr id="6" name="Title 1">
            <a:extLst>
              <a:ext uri="{FF2B5EF4-FFF2-40B4-BE49-F238E27FC236}">
                <a16:creationId xmlns:a16="http://schemas.microsoft.com/office/drawing/2014/main" id="{67B6213C-73D0-5BC1-D420-36282F2DED52}"/>
              </a:ext>
            </a:extLst>
          </p:cNvPr>
          <p:cNvSpPr txBox="1">
            <a:spLocks noGrp="1"/>
          </p:cNvSpPr>
          <p:nvPr>
            <p:ph type="title"/>
          </p:nvPr>
        </p:nvSpPr>
        <p:spPr>
          <a:xfrm>
            <a:off x="1595" y="904"/>
            <a:ext cx="18284826" cy="10285214"/>
          </a:xfrm>
          <a:prstGeom prst="rect">
            <a:avLst/>
          </a:prstGeom>
        </p:spPr>
        <p:txBody>
          <a:bodyPr>
            <a:normAutofit/>
          </a:bodyPr>
          <a:lstStyle/>
          <a:p>
            <a:pPr>
              <a:defRPr sz="7200">
                <a:latin typeface="HelveticaNeueLT Pro 45 Lt"/>
                <a:ea typeface="HelveticaNeueLT Pro 45 Lt"/>
                <a:cs typeface="HelveticaNeueLT Pro 45 Lt"/>
                <a:sym typeface="HelveticaNeueLT Pro 45 Lt"/>
              </a:defRPr>
            </a:pPr>
            <a:r>
              <a:rPr lang="en-US" sz="23000" dirty="0">
                <a:latin typeface="Calibri" panose="020F0502020204030204" pitchFamily="34" charset="0"/>
                <a:ea typeface="Calibri" panose="020F0502020204030204" pitchFamily="34" charset="0"/>
                <a:cs typeface="Calibri" panose="020F0502020204030204" pitchFamily="34" charset="0"/>
              </a:rPr>
              <a:t>PPT 6</a:t>
            </a:r>
            <a:endParaRPr sz="23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247864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Double-click to edit"/>
          <p:cNvSpPr txBox="1">
            <a:spLocks noGrp="1"/>
          </p:cNvSpPr>
          <p:nvPr>
            <p:ph type="title"/>
          </p:nvPr>
        </p:nvSpPr>
        <p:spPr>
          <a:xfrm>
            <a:off x="915840" y="412792"/>
            <a:ext cx="16456342" cy="1714202"/>
          </a:xfrm>
          <a:prstGeom prst="rect">
            <a:avLst/>
          </a:prstGeom>
        </p:spPr>
        <p:txBody>
          <a:bodyPr/>
          <a:lstStyle/>
          <a:p>
            <a:endParaRPr/>
          </a:p>
        </p:txBody>
      </p:sp>
      <p:sp>
        <p:nvSpPr>
          <p:cNvPr id="128" name="Double-click to edit"/>
          <p:cNvSpPr txBox="1">
            <a:spLocks noGrp="1"/>
          </p:cNvSpPr>
          <p:nvPr>
            <p:ph type="body" idx="1"/>
          </p:nvPr>
        </p:nvSpPr>
        <p:spPr>
          <a:xfrm>
            <a:off x="915840" y="2400783"/>
            <a:ext cx="16456342" cy="6787772"/>
          </a:xfrm>
          <a:prstGeom prst="rect">
            <a:avLst/>
          </a:prstGeom>
        </p:spPr>
        <p:txBody>
          <a:bodyPr/>
          <a:lstStyle/>
          <a:p>
            <a:endParaRPr/>
          </a:p>
        </p:txBody>
      </p:sp>
      <p:pic>
        <p:nvPicPr>
          <p:cNvPr id="129" name="HD_SMPTE_Color_Bars_and_Tone.mp4" descr="HD_SMPTE_Color_Bars_and_Tone.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95" y="904"/>
            <a:ext cx="18284826" cy="10285214"/>
          </a:xfrm>
          <a:prstGeom prst="rect">
            <a:avLst/>
          </a:prstGeom>
          <a:ln w="12700">
            <a:miter lim="400000"/>
          </a:ln>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86" fill="hold"/>
                                        <p:tgtEl>
                                          <p:spTgt spid="1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29"/>
                </p:tgtEl>
              </p:cMediaNode>
            </p:video>
            <p:seq concurrent="1" nextAc="seek">
              <p:cTn id="8" restart="whenNotActive" fill="hold" evtFilter="cancelBubble" nodeType="interactiveSeq">
                <p:stCondLst>
                  <p:cond evt="onClick" delay="0">
                    <p:tgtEl>
                      <p:spTgt spid="1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9"/>
                                        </p:tgtEl>
                                      </p:cBhvr>
                                    </p:cmd>
                                  </p:childTnLst>
                                </p:cTn>
                              </p:par>
                            </p:childTnLst>
                          </p:cTn>
                        </p:par>
                      </p:childTnLst>
                    </p:cTn>
                  </p:par>
                </p:childTnLst>
              </p:cTn>
              <p:nextCondLst>
                <p:cond evt="onClick" delay="0">
                  <p:tgtEl>
                    <p:spTgt spid="12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sRGB_ColorChecker2014.png" descr="sRGB_ColorChecker2014.png"/>
          <p:cNvPicPr>
            <a:picLocks noChangeAspect="1"/>
          </p:cNvPicPr>
          <p:nvPr/>
        </p:nvPicPr>
        <p:blipFill>
          <a:blip r:embed="rId3"/>
          <a:stretch>
            <a:fillRect/>
          </a:stretch>
        </p:blipFill>
        <p:spPr>
          <a:xfrm>
            <a:off x="1846597" y="904"/>
            <a:ext cx="14594826" cy="1028521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sRGB_Labels_ColorChecker2014.png" descr="sRGB_Labels_ColorChecker2014.png"/>
          <p:cNvPicPr>
            <a:picLocks noChangeAspect="1"/>
          </p:cNvPicPr>
          <p:nvPr/>
        </p:nvPicPr>
        <p:blipFill>
          <a:blip r:embed="rId3"/>
          <a:stretch>
            <a:fillRect/>
          </a:stretch>
        </p:blipFill>
        <p:spPr>
          <a:xfrm>
            <a:off x="1846597" y="904"/>
            <a:ext cx="14594826" cy="1028521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E3E6AAC-3504-BE00-7CCF-893E8D240B54}"/>
              </a:ext>
            </a:extLst>
          </p:cNvPr>
          <p:cNvSpPr/>
          <p:nvPr/>
        </p:nvSpPr>
        <p:spPr>
          <a:xfrm>
            <a:off x="1595" y="904"/>
            <a:ext cx="18284826" cy="10285214"/>
          </a:xfrm>
          <a:prstGeom prst="rect">
            <a:avLst/>
          </a:prstGeom>
          <a:solidFill>
            <a:srgbClr val="F19E59"/>
          </a:solidFill>
          <a:ln w="57150">
            <a:solidFill>
              <a:srgbClr val="00B050"/>
            </a:solidFill>
          </a:ln>
        </p:spPr>
        <p:txBody>
          <a:bodyPr lIns="91424" tIns="91424" rIns="91424" bIns="91424" anchor="ctr"/>
          <a:lstStyle/>
          <a:p>
            <a:pPr algn="ctr">
              <a:defRPr>
                <a:solidFill>
                  <a:srgbClr val="FFFFFF"/>
                </a:solidFill>
                <a:latin typeface="+mn-lt"/>
                <a:ea typeface="+mn-ea"/>
                <a:cs typeface="+mn-cs"/>
                <a:sym typeface="Calibri"/>
              </a:defRPr>
            </a:pPr>
            <a:endParaRPr sz="7200"/>
          </a:p>
        </p:txBody>
      </p:sp>
      <p:sp>
        <p:nvSpPr>
          <p:cNvPr id="6" name="Title 1">
            <a:extLst>
              <a:ext uri="{FF2B5EF4-FFF2-40B4-BE49-F238E27FC236}">
                <a16:creationId xmlns:a16="http://schemas.microsoft.com/office/drawing/2014/main" id="{67B6213C-73D0-5BC1-D420-36282F2DED52}"/>
              </a:ext>
            </a:extLst>
          </p:cNvPr>
          <p:cNvSpPr txBox="1">
            <a:spLocks noGrp="1"/>
          </p:cNvSpPr>
          <p:nvPr>
            <p:ph type="title"/>
          </p:nvPr>
        </p:nvSpPr>
        <p:spPr>
          <a:xfrm>
            <a:off x="1595" y="904"/>
            <a:ext cx="18284826" cy="10285214"/>
          </a:xfrm>
          <a:prstGeom prst="rect">
            <a:avLst/>
          </a:prstGeom>
        </p:spPr>
        <p:txBody>
          <a:bodyPr>
            <a:normAutofit/>
          </a:bodyPr>
          <a:lstStyle/>
          <a:p>
            <a:pPr>
              <a:defRPr sz="7200">
                <a:latin typeface="HelveticaNeueLT Pro 45 Lt"/>
                <a:ea typeface="HelveticaNeueLT Pro 45 Lt"/>
                <a:cs typeface="HelveticaNeueLT Pro 45 Lt"/>
                <a:sym typeface="HelveticaNeueLT Pro 45 Lt"/>
              </a:defRPr>
            </a:pPr>
            <a:r>
              <a:rPr lang="en-US" sz="23000" dirty="0">
                <a:latin typeface="Calibri" panose="020F0502020204030204" pitchFamily="34" charset="0"/>
                <a:ea typeface="Calibri" panose="020F0502020204030204" pitchFamily="34" charset="0"/>
                <a:cs typeface="Calibri" panose="020F0502020204030204" pitchFamily="34" charset="0"/>
              </a:rPr>
              <a:t>PPT 2</a:t>
            </a:r>
            <a:endParaRPr sz="23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46122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E3E6AAC-3504-BE00-7CCF-893E8D240B54}"/>
              </a:ext>
            </a:extLst>
          </p:cNvPr>
          <p:cNvSpPr/>
          <p:nvPr/>
        </p:nvSpPr>
        <p:spPr>
          <a:xfrm>
            <a:off x="1595" y="904"/>
            <a:ext cx="18284826" cy="10285214"/>
          </a:xfrm>
          <a:prstGeom prst="rect">
            <a:avLst/>
          </a:prstGeom>
          <a:solidFill>
            <a:srgbClr val="785DA6"/>
          </a:solidFill>
          <a:ln w="57150">
            <a:solidFill>
              <a:srgbClr val="00B050"/>
            </a:solidFill>
          </a:ln>
        </p:spPr>
        <p:txBody>
          <a:bodyPr lIns="91424" tIns="91424" rIns="91424" bIns="91424" anchor="ctr"/>
          <a:lstStyle/>
          <a:p>
            <a:pPr algn="ctr">
              <a:defRPr>
                <a:solidFill>
                  <a:srgbClr val="FFFFFF"/>
                </a:solidFill>
                <a:latin typeface="+mn-lt"/>
                <a:ea typeface="+mn-ea"/>
                <a:cs typeface="+mn-cs"/>
                <a:sym typeface="Calibri"/>
              </a:defRPr>
            </a:pPr>
            <a:endParaRPr sz="7200"/>
          </a:p>
        </p:txBody>
      </p:sp>
      <p:sp>
        <p:nvSpPr>
          <p:cNvPr id="6" name="Title 1">
            <a:extLst>
              <a:ext uri="{FF2B5EF4-FFF2-40B4-BE49-F238E27FC236}">
                <a16:creationId xmlns:a16="http://schemas.microsoft.com/office/drawing/2014/main" id="{67B6213C-73D0-5BC1-D420-36282F2DED52}"/>
              </a:ext>
            </a:extLst>
          </p:cNvPr>
          <p:cNvSpPr txBox="1">
            <a:spLocks noGrp="1"/>
          </p:cNvSpPr>
          <p:nvPr>
            <p:ph type="title"/>
          </p:nvPr>
        </p:nvSpPr>
        <p:spPr>
          <a:xfrm>
            <a:off x="1595" y="904"/>
            <a:ext cx="18284826" cy="10285214"/>
          </a:xfrm>
          <a:prstGeom prst="rect">
            <a:avLst/>
          </a:prstGeom>
        </p:spPr>
        <p:txBody>
          <a:bodyPr>
            <a:normAutofit/>
          </a:bodyPr>
          <a:lstStyle/>
          <a:p>
            <a:pPr>
              <a:defRPr sz="7200">
                <a:latin typeface="HelveticaNeueLT Pro 45 Lt"/>
                <a:ea typeface="HelveticaNeueLT Pro 45 Lt"/>
                <a:cs typeface="HelveticaNeueLT Pro 45 Lt"/>
                <a:sym typeface="HelveticaNeueLT Pro 45 Lt"/>
              </a:defRPr>
            </a:pPr>
            <a:r>
              <a:rPr lang="en-US" sz="23000" dirty="0">
                <a:latin typeface="Calibri" panose="020F0502020204030204" pitchFamily="34" charset="0"/>
                <a:ea typeface="Calibri" panose="020F0502020204030204" pitchFamily="34" charset="0"/>
                <a:cs typeface="Calibri" panose="020F0502020204030204" pitchFamily="34" charset="0"/>
              </a:rPr>
              <a:t>PPT 3</a:t>
            </a:r>
            <a:endParaRPr sz="23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5395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E3E6AAC-3504-BE00-7CCF-893E8D240B54}"/>
              </a:ext>
            </a:extLst>
          </p:cNvPr>
          <p:cNvSpPr/>
          <p:nvPr/>
        </p:nvSpPr>
        <p:spPr>
          <a:xfrm>
            <a:off x="1595" y="904"/>
            <a:ext cx="18284826" cy="10285214"/>
          </a:xfrm>
          <a:prstGeom prst="rect">
            <a:avLst/>
          </a:prstGeom>
          <a:solidFill>
            <a:srgbClr val="E05251"/>
          </a:solidFill>
          <a:ln w="57150">
            <a:solidFill>
              <a:srgbClr val="00B050"/>
            </a:solidFill>
          </a:ln>
        </p:spPr>
        <p:txBody>
          <a:bodyPr lIns="91424" tIns="91424" rIns="91424" bIns="91424" anchor="ctr"/>
          <a:lstStyle/>
          <a:p>
            <a:pPr algn="ctr">
              <a:defRPr>
                <a:solidFill>
                  <a:srgbClr val="FFFFFF"/>
                </a:solidFill>
                <a:latin typeface="+mn-lt"/>
                <a:ea typeface="+mn-ea"/>
                <a:cs typeface="+mn-cs"/>
                <a:sym typeface="Calibri"/>
              </a:defRPr>
            </a:pPr>
            <a:endParaRPr sz="7200"/>
          </a:p>
        </p:txBody>
      </p:sp>
      <p:sp>
        <p:nvSpPr>
          <p:cNvPr id="6" name="Title 1">
            <a:extLst>
              <a:ext uri="{FF2B5EF4-FFF2-40B4-BE49-F238E27FC236}">
                <a16:creationId xmlns:a16="http://schemas.microsoft.com/office/drawing/2014/main" id="{67B6213C-73D0-5BC1-D420-36282F2DED52}"/>
              </a:ext>
            </a:extLst>
          </p:cNvPr>
          <p:cNvSpPr txBox="1">
            <a:spLocks noGrp="1"/>
          </p:cNvSpPr>
          <p:nvPr>
            <p:ph type="title"/>
          </p:nvPr>
        </p:nvSpPr>
        <p:spPr>
          <a:xfrm>
            <a:off x="1595" y="904"/>
            <a:ext cx="18284826" cy="10285214"/>
          </a:xfrm>
          <a:prstGeom prst="rect">
            <a:avLst/>
          </a:prstGeom>
        </p:spPr>
        <p:txBody>
          <a:bodyPr>
            <a:normAutofit/>
          </a:bodyPr>
          <a:lstStyle/>
          <a:p>
            <a:pPr>
              <a:defRPr sz="7200">
                <a:latin typeface="HelveticaNeueLT Pro 45 Lt"/>
                <a:ea typeface="HelveticaNeueLT Pro 45 Lt"/>
                <a:cs typeface="HelveticaNeueLT Pro 45 Lt"/>
                <a:sym typeface="HelveticaNeueLT Pro 45 Lt"/>
              </a:defRPr>
            </a:pPr>
            <a:r>
              <a:rPr lang="en-US" sz="23000" dirty="0">
                <a:latin typeface="Calibri" panose="020F0502020204030204" pitchFamily="34" charset="0"/>
                <a:ea typeface="Calibri" panose="020F0502020204030204" pitchFamily="34" charset="0"/>
                <a:cs typeface="Calibri" panose="020F0502020204030204" pitchFamily="34" charset="0"/>
              </a:rPr>
              <a:t>PPT 4</a:t>
            </a:r>
            <a:endParaRPr sz="23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69033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5" descr="Picture 5"/>
          <p:cNvPicPr>
            <a:picLocks noChangeAspect="1"/>
          </p:cNvPicPr>
          <p:nvPr/>
        </p:nvPicPr>
        <p:blipFill>
          <a:blip r:embed="rId3"/>
          <a:srcRect l="47396" t="54074" r="47396" b="40950"/>
          <a:stretch>
            <a:fillRect/>
          </a:stretch>
        </p:blipFill>
        <p:spPr>
          <a:xfrm>
            <a:off x="8667844" y="5943498"/>
            <a:ext cx="952334" cy="511862"/>
          </a:xfrm>
          <a:prstGeom prst="rect">
            <a:avLst/>
          </a:prstGeom>
          <a:ln w="12700">
            <a:miter lim="400000"/>
          </a:ln>
        </p:spPr>
      </p:pic>
      <p:pic>
        <p:nvPicPr>
          <p:cNvPr id="98" name="best grid_v1.png" descr="best grid_v1.png"/>
          <p:cNvPicPr>
            <a:picLocks noChangeAspect="1"/>
          </p:cNvPicPr>
          <p:nvPr/>
        </p:nvPicPr>
        <p:blipFill>
          <a:blip r:embed="rId4"/>
          <a:srcRect l="46602" t="55332" r="46602" b="41517"/>
          <a:stretch>
            <a:fillRect/>
          </a:stretch>
        </p:blipFill>
        <p:spPr>
          <a:xfrm>
            <a:off x="8522719" y="6072883"/>
            <a:ext cx="1242594" cy="323994"/>
          </a:xfrm>
          <a:prstGeom prst="rect">
            <a:avLst/>
          </a:prstGeom>
          <a:ln w="12700">
            <a:miter lim="400000"/>
          </a:ln>
        </p:spPr>
      </p:pic>
      <p:pic>
        <p:nvPicPr>
          <p:cNvPr id="3" name="Picture 2" descr="A screen shot of a screen&#10;&#10;Description automatically generated">
            <a:extLst>
              <a:ext uri="{FF2B5EF4-FFF2-40B4-BE49-F238E27FC236}">
                <a16:creationId xmlns:a16="http://schemas.microsoft.com/office/drawing/2014/main" id="{8CD5E762-AE87-B02C-3273-D6615A6E0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4"/>
            <a:ext cx="18288000" cy="10283952"/>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mrezp.png">
            <a:extLst>
              <a:ext uri="{FF2B5EF4-FFF2-40B4-BE49-F238E27FC236}">
                <a16:creationId xmlns:a16="http://schemas.microsoft.com/office/drawing/2014/main" id="{F510A90C-53BC-1CC3-4F19-190A0E2F1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 y="904"/>
            <a:ext cx="18284826" cy="10285214"/>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orizontal Radar 1080p50_v1">
            <a:hlinkClick r:id="" action="ppaction://media"/>
            <a:extLst>
              <a:ext uri="{FF2B5EF4-FFF2-40B4-BE49-F238E27FC236}">
                <a16:creationId xmlns:a16="http://schemas.microsoft.com/office/drawing/2014/main" id="{2B53C017-0847-88E4-1BCA-1F8705725A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5" y="904"/>
            <a:ext cx="18284826" cy="10285214"/>
          </a:xfrm>
          <a:prstGeom prst="rect">
            <a:avLst/>
          </a:prstGeom>
        </p:spPr>
      </p:pic>
      <p:sp>
        <p:nvSpPr>
          <p:cNvPr id="4" name="TextBox 3">
            <a:extLst>
              <a:ext uri="{FF2B5EF4-FFF2-40B4-BE49-F238E27FC236}">
                <a16:creationId xmlns:a16="http://schemas.microsoft.com/office/drawing/2014/main" id="{2939D598-8DCD-2575-3425-5D555ABA2AD1}"/>
              </a:ext>
            </a:extLst>
          </p:cNvPr>
          <p:cNvSpPr txBox="1"/>
          <p:nvPr/>
        </p:nvSpPr>
        <p:spPr>
          <a:xfrm>
            <a:off x="16459548" y="9517458"/>
            <a:ext cx="1532760" cy="52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24" tIns="91424" rIns="91424" bIns="91424" numCol="1" spcCol="38100" rtlCol="0" anchor="t">
            <a:spAutoFit/>
          </a:bodyPr>
          <a:lstStyle/>
          <a:p>
            <a:pPr algn="ctr"/>
            <a:r>
              <a:rPr lang="en-US" sz="2200" dirty="0">
                <a:solidFill>
                  <a:srgbClr val="FFFFFF"/>
                </a:solidFill>
                <a:latin typeface="+mn-lt"/>
              </a:rPr>
              <a:t>1080p50fps</a:t>
            </a:r>
            <a:endParaRPr lang="en-NZ" sz="2200" dirty="0">
              <a:solidFill>
                <a:srgbClr val="FFFFFF"/>
              </a:solidFill>
              <a:latin typeface="+mn-lt"/>
            </a:endParaRPr>
          </a:p>
        </p:txBody>
      </p:sp>
      <p:sp>
        <p:nvSpPr>
          <p:cNvPr id="5" name="TextBox 4">
            <a:extLst>
              <a:ext uri="{FF2B5EF4-FFF2-40B4-BE49-F238E27FC236}">
                <a16:creationId xmlns:a16="http://schemas.microsoft.com/office/drawing/2014/main" id="{4B48A63F-68EA-ABE3-4511-6FDEACDA8AAC}"/>
              </a:ext>
            </a:extLst>
          </p:cNvPr>
          <p:cNvSpPr txBox="1"/>
          <p:nvPr/>
        </p:nvSpPr>
        <p:spPr>
          <a:xfrm>
            <a:off x="295714" y="9517458"/>
            <a:ext cx="1532760" cy="52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24" tIns="91424" rIns="91424" bIns="91424" numCol="1" spcCol="38100" rtlCol="0" anchor="t">
            <a:spAutoFit/>
          </a:bodyPr>
          <a:lstStyle/>
          <a:p>
            <a:pPr algn="ctr"/>
            <a:r>
              <a:rPr lang="en-US" sz="2200" dirty="0">
                <a:solidFill>
                  <a:schemeClr val="bg1"/>
                </a:solidFill>
                <a:latin typeface="+mn-lt"/>
              </a:rPr>
              <a:t>1080p50fps</a:t>
            </a:r>
            <a:endParaRPr lang="en-NZ" sz="2200" dirty="0">
              <a:solidFill>
                <a:schemeClr val="bg1"/>
              </a:solidFill>
              <a:latin typeface="+mn-lt"/>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ertical Radar 1080p50_v1      ">
            <a:hlinkClick r:id="" action="ppaction://media"/>
            <a:extLst>
              <a:ext uri="{FF2B5EF4-FFF2-40B4-BE49-F238E27FC236}">
                <a16:creationId xmlns:a16="http://schemas.microsoft.com/office/drawing/2014/main" id="{FC09D551-743A-354D-1FDA-E6D5910173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5" y="28777"/>
            <a:ext cx="18284826" cy="10285214"/>
          </a:xfrm>
          <a:prstGeom prst="rect">
            <a:avLst/>
          </a:prstGeom>
        </p:spPr>
      </p:pic>
      <p:sp>
        <p:nvSpPr>
          <p:cNvPr id="4" name="TextBox 3">
            <a:extLst>
              <a:ext uri="{FF2B5EF4-FFF2-40B4-BE49-F238E27FC236}">
                <a16:creationId xmlns:a16="http://schemas.microsoft.com/office/drawing/2014/main" id="{217DDFD1-9B00-97F8-4B4A-94D901CA3BE5}"/>
              </a:ext>
            </a:extLst>
          </p:cNvPr>
          <p:cNvSpPr txBox="1"/>
          <p:nvPr/>
        </p:nvSpPr>
        <p:spPr>
          <a:xfrm>
            <a:off x="16459548" y="9517458"/>
            <a:ext cx="1532760" cy="52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24" tIns="91424" rIns="91424" bIns="91424" numCol="1" spcCol="38100" rtlCol="0" anchor="t">
            <a:spAutoFit/>
          </a:bodyPr>
          <a:lstStyle/>
          <a:p>
            <a:pPr algn="ctr"/>
            <a:r>
              <a:rPr lang="en-US" sz="2200" dirty="0">
                <a:solidFill>
                  <a:srgbClr val="FFFFFF"/>
                </a:solidFill>
                <a:latin typeface="+mn-lt"/>
              </a:rPr>
              <a:t>1080p50fps</a:t>
            </a:r>
            <a:endParaRPr lang="en-NZ" sz="2200" dirty="0">
              <a:solidFill>
                <a:srgbClr val="FFFFFF"/>
              </a:solidFill>
              <a:latin typeface="+mn-lt"/>
            </a:endParaRPr>
          </a:p>
        </p:txBody>
      </p:sp>
      <p:sp>
        <p:nvSpPr>
          <p:cNvPr id="8" name="TextBox 7">
            <a:extLst>
              <a:ext uri="{FF2B5EF4-FFF2-40B4-BE49-F238E27FC236}">
                <a16:creationId xmlns:a16="http://schemas.microsoft.com/office/drawing/2014/main" id="{A6D258D8-812E-0216-E5D3-0ABF8840821B}"/>
              </a:ext>
            </a:extLst>
          </p:cNvPr>
          <p:cNvSpPr txBox="1"/>
          <p:nvPr/>
        </p:nvSpPr>
        <p:spPr>
          <a:xfrm>
            <a:off x="16459548" y="9517458"/>
            <a:ext cx="1532760" cy="52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24" tIns="91424" rIns="91424" bIns="91424" numCol="1" spcCol="38100" rtlCol="0" anchor="t">
            <a:spAutoFit/>
          </a:bodyPr>
          <a:lstStyle/>
          <a:p>
            <a:pPr algn="ctr"/>
            <a:r>
              <a:rPr lang="en-US" sz="2200" dirty="0">
                <a:solidFill>
                  <a:srgbClr val="FFFFFF"/>
                </a:solidFill>
                <a:latin typeface="+mn-lt"/>
              </a:rPr>
              <a:t>1080p50fps</a:t>
            </a:r>
            <a:endParaRPr lang="en-NZ" sz="2200" dirty="0">
              <a:solidFill>
                <a:srgbClr val="FFFFFF"/>
              </a:solidFill>
              <a:latin typeface="+mn-lt"/>
            </a:endParaRPr>
          </a:p>
        </p:txBody>
      </p:sp>
      <p:sp>
        <p:nvSpPr>
          <p:cNvPr id="9" name="TextBox 8">
            <a:extLst>
              <a:ext uri="{FF2B5EF4-FFF2-40B4-BE49-F238E27FC236}">
                <a16:creationId xmlns:a16="http://schemas.microsoft.com/office/drawing/2014/main" id="{1079903C-79C3-BB40-14F4-E31F0B385C37}"/>
              </a:ext>
            </a:extLst>
          </p:cNvPr>
          <p:cNvSpPr txBox="1"/>
          <p:nvPr/>
        </p:nvSpPr>
        <p:spPr>
          <a:xfrm>
            <a:off x="295714" y="9517458"/>
            <a:ext cx="1532760" cy="523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24" tIns="91424" rIns="91424" bIns="91424" numCol="1" spcCol="38100" rtlCol="0" anchor="t">
            <a:spAutoFit/>
          </a:bodyPr>
          <a:lstStyle/>
          <a:p>
            <a:pPr algn="ctr"/>
            <a:r>
              <a:rPr lang="en-US" sz="2200" dirty="0">
                <a:solidFill>
                  <a:schemeClr val="bg1"/>
                </a:solidFill>
                <a:latin typeface="+mn-lt"/>
              </a:rPr>
              <a:t>1080p50fps</a:t>
            </a:r>
            <a:endParaRPr lang="en-NZ" sz="2200" dirty="0">
              <a:solidFill>
                <a:schemeClr val="bg1"/>
              </a:solidFill>
              <a:latin typeface="+mn-lt"/>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Black">
  <a:themeElements>
    <a:clrScheme name="Black">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Black">
      <a:majorFont>
        <a:latin typeface="Helvetica"/>
        <a:ea typeface="Helvetica"/>
        <a:cs typeface="Helvetica"/>
      </a:majorFont>
      <a:minorFont>
        <a:latin typeface="Calibri"/>
        <a:ea typeface="Calibri"/>
        <a:cs typeface="Calibri"/>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Black">
      <a:majorFont>
        <a:latin typeface="Helvetica"/>
        <a:ea typeface="Helvetica"/>
        <a:cs typeface="Helvetica"/>
      </a:majorFont>
      <a:minorFont>
        <a:latin typeface="Calibri"/>
        <a:ea typeface="Calibri"/>
        <a:cs typeface="Calibri"/>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9892</TotalTime>
  <Words>2418</Words>
  <Application>Microsoft Office PowerPoint</Application>
  <PresentationFormat>Custom</PresentationFormat>
  <Paragraphs>207</Paragraphs>
  <Slides>26</Slides>
  <Notes>26</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HelveticaNeueLT Pro 45 Lt</vt:lpstr>
      <vt:lpstr>Black</vt:lpstr>
      <vt:lpstr>PowerPoint Presentation</vt:lpstr>
      <vt:lpstr>PPT 1</vt:lpstr>
      <vt:lpstr>PPT 2</vt:lpstr>
      <vt:lpstr>PPT 3</vt:lpstr>
      <vt:lpstr>PPT 4</vt:lpstr>
      <vt:lpstr>PowerPoint Presentation</vt:lpstr>
      <vt:lpstr>PowerPoint Presentation</vt:lpstr>
      <vt:lpstr>PowerPoint Presentation</vt:lpstr>
      <vt:lpstr>PowerPoint Presentation</vt:lpstr>
      <vt:lpstr>PowerPoint Presentation</vt:lpstr>
      <vt:lpstr>PowerPoint Presentation</vt:lpstr>
      <vt:lpstr>Audio Test   A song is playing on an endless loop   Artist: Fat Freddy’s Drop Song: Novak </vt:lpstr>
      <vt:lpstr>Left/Right Test   Test audio is playing on an endless loop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PPT 5</vt:lpstr>
      <vt:lpstr>PPT 6</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Josiah Liston</dc:creator>
  <cp:lastModifiedBy>Josiah</cp:lastModifiedBy>
  <cp:revision>58</cp:revision>
  <dcterms:modified xsi:type="dcterms:W3CDTF">2025-04-08T23:38:39Z</dcterms:modified>
</cp:coreProperties>
</file>